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85" r:id="rId7"/>
    <p:sldId id="286" r:id="rId8"/>
    <p:sldId id="262" r:id="rId9"/>
    <p:sldId id="263" r:id="rId10"/>
    <p:sldId id="264" r:id="rId11"/>
    <p:sldId id="280" r:id="rId12"/>
    <p:sldId id="281" r:id="rId13"/>
    <p:sldId id="282" r:id="rId14"/>
    <p:sldId id="287" r:id="rId15"/>
    <p:sldId id="318" r:id="rId16"/>
    <p:sldId id="288" r:id="rId17"/>
    <p:sldId id="267" r:id="rId18"/>
    <p:sldId id="721" r:id="rId19"/>
    <p:sldId id="722" r:id="rId20"/>
    <p:sldId id="723" r:id="rId21"/>
    <p:sldId id="269" r:id="rId22"/>
    <p:sldId id="270" r:id="rId23"/>
    <p:sldId id="271" r:id="rId24"/>
    <p:sldId id="272" r:id="rId25"/>
    <p:sldId id="273" r:id="rId26"/>
    <p:sldId id="274" r:id="rId27"/>
    <p:sldId id="275" r:id="rId28"/>
    <p:sldId id="276" r:id="rId29"/>
    <p:sldId id="277" r:id="rId30"/>
    <p:sldId id="278" r:id="rId31"/>
    <p:sldId id="279" r:id="rId32"/>
  </p:sldIdLst>
  <p:sldSz cx="9144000" cy="5143500" type="screen16x9"/>
  <p:notesSz cx="6858000" cy="9144000"/>
  <p:embeddedFontLs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49">
          <p15:clr>
            <a:srgbClr val="A4A3A4"/>
          </p15:clr>
        </p15:guide>
        <p15:guide id="2" pos="3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iHztdNLIq6jeYGKffuSkHdLuc6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7"/>
    <p:restoredTop sz="76759"/>
  </p:normalViewPr>
  <p:slideViewPr>
    <p:cSldViewPr snapToGrid="0">
      <p:cViewPr varScale="1">
        <p:scale>
          <a:sx n="127" d="100"/>
          <a:sy n="127" d="100"/>
        </p:scale>
        <p:origin x="800" y="176"/>
      </p:cViewPr>
      <p:guideLst>
        <p:guide orient="horz" pos="849"/>
        <p:guide pos="3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7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7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7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7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urbreathingplanet.com/?p=467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urbreathingplanet.com/?p=467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
              </a:spcBef>
              <a:spcAft>
                <a:spcPts val="0"/>
              </a:spcAft>
              <a:buClr>
                <a:schemeClr val="dk1"/>
              </a:buClr>
              <a:buSzPts val="1600"/>
              <a:buNone/>
            </a:pPr>
            <a:endParaRPr lang="sv-SE" noProof="0" dirty="0"/>
          </a:p>
          <a:p>
            <a:pPr marL="0" lvl="0" indent="0" algn="l" rtl="0">
              <a:lnSpc>
                <a:spcPct val="100000"/>
              </a:lnSpc>
              <a:spcBef>
                <a:spcPts val="320"/>
              </a:spcBef>
              <a:spcAft>
                <a:spcPts val="0"/>
              </a:spcAft>
              <a:buClr>
                <a:schemeClr val="dk1"/>
              </a:buClr>
              <a:buSzPts val="1600"/>
              <a:buNone/>
            </a:pPr>
            <a:r>
              <a:rPr lang="sv-SE" noProof="0" dirty="0"/>
              <a:t>Välkommen som deltagare i FIRST LEGO League! </a:t>
            </a:r>
          </a:p>
          <a:p>
            <a:pPr algn="l"/>
            <a:endParaRPr lang="sv-SE" noProof="0" dirty="0"/>
          </a:p>
          <a:p>
            <a:pPr algn="l"/>
            <a:r>
              <a:rPr lang="sv-SE" noProof="0" dirty="0"/>
              <a:t>FLL är världens största teknologi- och kunskapstävling, och tillsammans med 35 000 andra lag runt om i världen kommer ni att vara med och lösa årets uppdrag! Det häftiga är att inga av lagen kommer att göra det på samma sätt!</a:t>
            </a:r>
          </a:p>
          <a:p>
            <a:pPr algn="l"/>
            <a:endParaRPr lang="sv-SE" noProof="0" dirty="0"/>
          </a:p>
          <a:p>
            <a:pPr algn="l"/>
            <a:r>
              <a:rPr lang="sv-SE" noProof="0" dirty="0"/>
              <a:t>Ni ska hitta lösningar som ingen vuxen har tänkt på och vara med och göra världen till en bättre plats. Genom programmering, forskning och presentationer av ert arbete kommer ni att arbeta som riktiga ingenjörer, uppfinnare och programmerare. Uppdraget sträcker sig över 8 veckor och avslutas med en turnering där ni tävlar mot andra lag i ert närområde.</a:t>
            </a:r>
          </a:p>
        </p:txBody>
      </p:sp>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
              </a:spcBef>
              <a:spcAft>
                <a:spcPts val="0"/>
              </a:spcAft>
              <a:buClr>
                <a:schemeClr val="dk1"/>
              </a:buClr>
              <a:buSzPts val="1600"/>
              <a:buNone/>
            </a:pPr>
            <a:endParaRPr lang="sv-SE" b="1" noProof="0" dirty="0"/>
          </a:p>
          <a:p>
            <a:pPr algn="l"/>
            <a:r>
              <a:rPr lang="sv-SE" b="1" i="0" noProof="0" dirty="0">
                <a:solidFill>
                  <a:srgbClr val="374151"/>
                </a:solidFill>
                <a:effectLst/>
                <a:latin typeface="Söhne"/>
              </a:rPr>
              <a:t>Nu startar er deltagande i FLL</a:t>
            </a:r>
            <a:r>
              <a:rPr lang="sv-SE" b="0" i="0" noProof="0" dirty="0">
                <a:solidFill>
                  <a:srgbClr val="374151"/>
                </a:solidFill>
                <a:effectLst/>
                <a:latin typeface="Söhne"/>
              </a:rPr>
              <a:t>. Sätt på er problemlösningshatt och gör det till en bra och rolig upplevelse för er själva, era klasskamrater och ert lag! Om ni känner att det går långsamt ibland är det bra att komma ihåg att det är en del av upplevelsen att hitta vägen framåt och lösa de utmaningar ni möter. Så är det också för riktiga forskare, programmerare och ingenjörer!</a:t>
            </a:r>
          </a:p>
          <a:p>
            <a:pPr algn="l"/>
            <a:endParaRPr lang="sv-SE" b="0" i="0" noProof="0" dirty="0">
              <a:solidFill>
                <a:srgbClr val="374151"/>
              </a:solidFill>
              <a:effectLst/>
              <a:latin typeface="Söhne"/>
            </a:endParaRPr>
          </a:p>
          <a:p>
            <a:pPr algn="l"/>
            <a:r>
              <a:rPr lang="sv-SE" b="0" i="0" noProof="0" dirty="0">
                <a:solidFill>
                  <a:srgbClr val="374151"/>
                </a:solidFill>
                <a:effectLst/>
                <a:latin typeface="Söhne"/>
              </a:rPr>
              <a:t>Lycka till!</a:t>
            </a:r>
          </a:p>
        </p:txBody>
      </p:sp>
      <p:sp>
        <p:nvSpPr>
          <p:cNvPr id="127" name="Google Shape;1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sz="1200" b="0" i="0" u="none" strike="noStrike" cap="none">
                <a:solidFill>
                  <a:schemeClr val="dk1"/>
                </a:solidFill>
                <a:effectLst/>
                <a:latin typeface="Calibri"/>
                <a:ea typeface="Calibri"/>
                <a:cs typeface="Calibri"/>
                <a:sym typeface="Calibri"/>
              </a:rPr>
              <a:t>Förklara för dina elever att vi har sex kärnvärden. De fyra första jobbar vi med under projektets gång, medan de tre sista är viktiga att ha en plan</a:t>
            </a:r>
          </a:p>
          <a:p>
            <a:r>
              <a:rPr lang="en-NO" sz="1200" b="0" i="0" u="none" strike="noStrike" cap="none">
                <a:solidFill>
                  <a:schemeClr val="dk1"/>
                </a:solidFill>
                <a:effectLst/>
                <a:latin typeface="Calibri"/>
                <a:ea typeface="Calibri"/>
                <a:cs typeface="Calibri"/>
                <a:sym typeface="Calibri"/>
              </a:rPr>
              <a:t>för från start. Vad ska vi göra för att inkludera varandra? Hur fungerar man bra tillsammans som ett team? Vad ska vi göra för att ha kul på</a:t>
            </a:r>
          </a:p>
          <a:p>
            <a:r>
              <a:rPr lang="en-NO" sz="1200" b="0" i="0" u="none" strike="noStrike" cap="none">
                <a:solidFill>
                  <a:schemeClr val="dk1"/>
                </a:solidFill>
                <a:effectLst/>
                <a:latin typeface="Calibri"/>
                <a:ea typeface="Calibri"/>
                <a:cs typeface="Calibri"/>
                <a:sym typeface="Calibri"/>
              </a:rPr>
              <a:t>vägen? På nästa bild kommer eleverna att få reflektera och göra en plan för detta.</a:t>
            </a:r>
          </a:p>
          <a:p>
            <a:endParaRPr lang="en-NO" sz="1200" b="0" i="1" u="none" strike="noStrike" cap="none">
              <a:solidFill>
                <a:schemeClr val="dk1"/>
              </a:solidFill>
              <a:effectLst/>
              <a:latin typeface="Calibri"/>
              <a:ea typeface="Calibri"/>
              <a:cs typeface="Calibri"/>
              <a:sym typeface="Calibri"/>
            </a:endParaRPr>
          </a:p>
          <a:p>
            <a:endParaRPr lang="en-NO" sz="1200" b="0" i="1" u="none" strike="noStrike" cap="none">
              <a:solidFill>
                <a:schemeClr val="dk1"/>
              </a:solidFill>
              <a:effectLst/>
              <a:latin typeface="Calibri"/>
              <a:ea typeface="Calibri"/>
              <a:cs typeface="Calibri"/>
              <a:sym typeface="Calibri"/>
            </a:endParaRPr>
          </a:p>
          <a:p>
            <a:r>
              <a:rPr lang="en-NO" sz="1200" b="0" i="1" u="none" strike="noStrike" cap="none">
                <a:solidFill>
                  <a:schemeClr val="dk1"/>
                </a:solidFill>
                <a:effectLst/>
                <a:latin typeface="Calibri"/>
                <a:ea typeface="Calibri"/>
                <a:cs typeface="Calibri"/>
                <a:sym typeface="Calibri"/>
              </a:rPr>
              <a:t>Kärnvärdena är upptäcka, innovation, påverkan, inkludering, samabete och kul.</a:t>
            </a:r>
            <a:endParaRPr lang="en-NO" sz="1200" b="0" i="0" u="none" strike="noStrike" cap="none">
              <a:solidFill>
                <a:schemeClr val="dk1"/>
              </a:solidFill>
              <a:effectLst/>
              <a:latin typeface="Calibri"/>
              <a:ea typeface="Calibri"/>
              <a:cs typeface="Calibri"/>
              <a:sym typeface="Calibri"/>
            </a:endParaRPr>
          </a:p>
          <a:p>
            <a:r>
              <a:rPr lang="en-NO" sz="1200" b="0" i="1" u="none" strike="noStrike" cap="none">
                <a:solidFill>
                  <a:schemeClr val="dk1"/>
                </a:solidFill>
                <a:effectLst/>
                <a:latin typeface="Calibri"/>
                <a:ea typeface="Calibri"/>
                <a:cs typeface="Calibri"/>
                <a:sym typeface="Calibri"/>
              </a:rPr>
              <a:t>Arbetet du gör handlar om upptäcka, innovation och den påverkan det har på samhället.</a:t>
            </a:r>
            <a:endParaRPr lang="en-NO" sz="1200" b="0" i="0" u="none" strike="noStrike" cap="none">
              <a:solidFill>
                <a:schemeClr val="dk1"/>
              </a:solidFill>
              <a:effectLst/>
              <a:latin typeface="Calibri"/>
              <a:ea typeface="Calibri"/>
              <a:cs typeface="Calibri"/>
              <a:sym typeface="Calibri"/>
            </a:endParaRPr>
          </a:p>
          <a:p>
            <a:r>
              <a:rPr lang="en-NO" sz="1200" b="0" i="1" u="none" strike="noStrike" cap="none">
                <a:solidFill>
                  <a:schemeClr val="dk1"/>
                </a:solidFill>
                <a:effectLst/>
                <a:latin typeface="Calibri"/>
                <a:ea typeface="Calibri"/>
                <a:cs typeface="Calibri"/>
                <a:sym typeface="Calibri"/>
              </a:rPr>
              <a:t>Inkludering, samarbete och kul är hur ni är mot varandra och hur ni löser utmaningar ni möter som ett team.</a:t>
            </a:r>
            <a:endParaRPr lang="en-NO" sz="1200" b="0" i="0" u="none" strike="noStrike" cap="none">
              <a:solidFill>
                <a:schemeClr val="dk1"/>
              </a:solidFill>
              <a:effectLst/>
              <a:latin typeface="Calibri"/>
              <a:ea typeface="Calibri"/>
              <a:cs typeface="Calibri"/>
              <a:sym typeface="Calibri"/>
            </a:endParaRPr>
          </a:p>
          <a:p>
            <a:r>
              <a:rPr lang="en-NO" sz="1200" b="0" i="1" u="none" strike="noStrike" cap="none">
                <a:solidFill>
                  <a:schemeClr val="dk1"/>
                </a:solidFill>
                <a:effectLst/>
                <a:latin typeface="Calibri"/>
                <a:ea typeface="Calibri"/>
                <a:cs typeface="Calibri"/>
                <a:sym typeface="Calibri"/>
              </a:rPr>
              <a:t>För att få en bra start måste du definiera hur du ska lösa utmaningar och vad du ska göra för att arbeta i linje med dessa kärnvärden.</a:t>
            </a:r>
            <a:endParaRPr lang="en-NO" sz="1200" b="0" i="0" u="none" strike="noStrike" cap="none">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smtClean="0">
                <a:solidFill>
                  <a:schemeClr val="dk1"/>
                </a:solidFill>
                <a:latin typeface="Calibri"/>
                <a:ea typeface="Calibri"/>
                <a:cs typeface="Calibri"/>
                <a:sym typeface="Calibri"/>
              </a:rPr>
              <a:t>11</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038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v-SE" b="0" i="0" noProof="0" dirty="0">
                <a:solidFill>
                  <a:srgbClr val="374151"/>
                </a:solidFill>
                <a:effectLst/>
                <a:latin typeface="Söhne"/>
              </a:rPr>
              <a:t>Låt eleverna sitta i grupper om tre eller i lag om det finns flera lag i klassen. Be dem ta fram anteckningsmaterial, alternativt iPad/dator om sådana finns tillgängliga. Om eleverna är unga eller minderåriga kan ni gå igenom deras svar muntligt under tiden.</a:t>
            </a:r>
          </a:p>
          <a:p>
            <a:pPr algn="l"/>
            <a:r>
              <a:rPr lang="sv-SE" b="0" i="0" noProof="0" dirty="0">
                <a:solidFill>
                  <a:srgbClr val="374151"/>
                </a:solidFill>
                <a:effectLst/>
                <a:latin typeface="Söhne"/>
              </a:rPr>
              <a:t>Börja med inkludering. Visa första frågan på projektorn och läs den högt för eleverna. Ge dem några minuter att diskutera och planera hur de ska lösa utmaningen. Låt alla dela sina svar innan ni går vidare till nästa fråga.</a:t>
            </a:r>
          </a:p>
          <a:p>
            <a:pPr algn="l"/>
            <a:r>
              <a:rPr lang="sv-SE" b="0" i="0" noProof="0" dirty="0">
                <a:solidFill>
                  <a:srgbClr val="374151"/>
                </a:solidFill>
                <a:effectLst/>
                <a:latin typeface="Söhne"/>
              </a:rPr>
              <a:t>Resultatet av svaren kan bli en affisch med regler, en utgångspunkt för diskussion/reflektion på lagmöten, en checklista eller andra former som passar er.</a:t>
            </a:r>
          </a:p>
          <a:p>
            <a:endParaRPr lang="en-NO"/>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smtClean="0">
                <a:solidFill>
                  <a:schemeClr val="dk1"/>
                </a:solidFill>
                <a:latin typeface="Calibri"/>
                <a:ea typeface="Calibri"/>
                <a:cs typeface="Calibri"/>
                <a:sym typeface="Calibri"/>
              </a:rPr>
              <a:t>12</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4986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smtClean="0">
                <a:solidFill>
                  <a:schemeClr val="dk1"/>
                </a:solidFill>
                <a:latin typeface="Calibri"/>
                <a:ea typeface="Calibri"/>
                <a:cs typeface="Calibri"/>
                <a:sym typeface="Calibri"/>
              </a:rPr>
              <a:t>13</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313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lang="nb-NO"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dirty="0" err="1"/>
              <a:t>Season</a:t>
            </a:r>
            <a:r>
              <a:rPr lang="nb-NO" dirty="0"/>
              <a:t> reveal</a:t>
            </a:r>
          </a:p>
          <a:p>
            <a:pPr marL="0" lvl="0" indent="0" algn="l" rtl="0">
              <a:lnSpc>
                <a:spcPct val="100000"/>
              </a:lnSpc>
              <a:spcBef>
                <a:spcPts val="360"/>
              </a:spcBef>
              <a:spcAft>
                <a:spcPts val="0"/>
              </a:spcAft>
              <a:buSzPts val="1400"/>
              <a:buNone/>
            </a:pPr>
            <a:endParaRPr dirty="0"/>
          </a:p>
        </p:txBody>
      </p:sp>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400"/>
              <a:buFont typeface="Calibri"/>
              <a:buNone/>
            </a:pPr>
            <a:endParaRPr/>
          </a:p>
        </p:txBody>
      </p:sp>
      <p:sp>
        <p:nvSpPr>
          <p:cNvPr id="302" name="Google Shape;30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3289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dirty="0"/>
              <a:t>Tegneserie med oppdraget (fra deltakerheftet). </a:t>
            </a:r>
          </a:p>
        </p:txBody>
      </p:sp>
      <p:sp>
        <p:nvSpPr>
          <p:cNvPr id="4" name="Plassholder for lysbilde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smtClean="0">
                <a:solidFill>
                  <a:schemeClr val="dk1"/>
                </a:solidFill>
                <a:latin typeface="Calibri"/>
                <a:ea typeface="Calibri"/>
                <a:cs typeface="Calibri"/>
                <a:sym typeface="Calibri"/>
              </a:rPr>
              <a:t>16</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59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lang="nb-NO"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dirty="0"/>
              <a:t>Årets oppdrag beskrevet: Del 2</a:t>
            </a:r>
          </a:p>
          <a:p>
            <a:pPr marL="0" lvl="0" indent="0" algn="l" rtl="0">
              <a:lnSpc>
                <a:spcPct val="100000"/>
              </a:lnSpc>
              <a:spcBef>
                <a:spcPts val="360"/>
              </a:spcBef>
              <a:spcAft>
                <a:spcPts val="0"/>
              </a:spcAft>
              <a:buSzPts val="1400"/>
              <a:buNone/>
            </a:pPr>
            <a:endParaRPr dirty="0"/>
          </a:p>
        </p:txBody>
      </p:sp>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dirty="0"/>
              <a:t>Her har vi samlet noen bilder til inspirasjon for deltakerne. Dette er et tilfeldig utvalg, og du star fritt til å ta bort, legge til eller lage din egen inspirasjonsslide. La deltakerne se på bildene, spør de om hva de ser. Hvordan det henger sammen med årets tema. </a:t>
            </a:r>
          </a:p>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Gå videre til neste slide for en ny aktivitet.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Kilder: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Havforsker: </a:t>
            </a:r>
            <a:r>
              <a:rPr lang="nb-NO" b="0" dirty="0" err="1"/>
              <a:t>https</a:t>
            </a:r>
            <a:r>
              <a:rPr lang="nb-NO" b="0" dirty="0"/>
              <a:t>://</a:t>
            </a:r>
            <a:r>
              <a:rPr lang="nb-NO" b="0" dirty="0" err="1"/>
              <a:t>studenttorget.no</a:t>
            </a:r>
            <a:r>
              <a:rPr lang="nb-NO" b="0" dirty="0"/>
              <a:t>/</a:t>
            </a:r>
            <a:r>
              <a:rPr lang="nb-NO" b="0" dirty="0" err="1"/>
              <a:t>index.php?show</a:t>
            </a:r>
            <a:r>
              <a:rPr lang="nb-NO" b="0" dirty="0"/>
              <a:t>=5192&amp;expand=4631,5192&amp;yrkesid=349</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Merking av </a:t>
            </a:r>
            <a:r>
              <a:rPr lang="nb-NO" b="0" dirty="0" err="1"/>
              <a:t>silkehai</a:t>
            </a:r>
            <a:r>
              <a:rPr lang="nb-NO" b="0" dirty="0"/>
              <a:t>: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err="1"/>
              <a:t>https</a:t>
            </a:r>
            <a:r>
              <a:rPr lang="nb-NO" b="0" dirty="0"/>
              <a:t>://</a:t>
            </a:r>
            <a:r>
              <a:rPr lang="nb-NO" b="0" dirty="0" err="1"/>
              <a:t>news.nova.edu</a:t>
            </a:r>
            <a:r>
              <a:rPr lang="nb-NO" b="0" dirty="0"/>
              <a:t>/</a:t>
            </a:r>
            <a:r>
              <a:rPr lang="nb-NO" b="0" dirty="0" err="1"/>
              <a:t>news-releases</a:t>
            </a:r>
            <a:r>
              <a:rPr lang="nb-NO" b="0" dirty="0"/>
              <a:t>/nsu-research-scientist-and-shark-expert-working-on-international-study-of-silky-sharks/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Havlagene: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err="1"/>
              <a:t>https</a:t>
            </a:r>
            <a:r>
              <a:rPr lang="nb-NO" b="0" dirty="0"/>
              <a:t>://</a:t>
            </a:r>
            <a:r>
              <a:rPr lang="nb-NO" b="0" dirty="0" err="1"/>
              <a:t>www.iberdrola.com</a:t>
            </a:r>
            <a:r>
              <a:rPr lang="nb-NO" b="0" dirty="0"/>
              <a:t>/</a:t>
            </a:r>
            <a:r>
              <a:rPr lang="nb-NO" b="0" dirty="0" err="1"/>
              <a:t>sustainability</a:t>
            </a:r>
            <a:r>
              <a:rPr lang="nb-NO" b="0" dirty="0"/>
              <a:t>/abyssal-</a:t>
            </a:r>
            <a:r>
              <a:rPr lang="nb-NO" b="0" dirty="0" err="1"/>
              <a:t>creatures</a:t>
            </a: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AUV Orpheus: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err="1"/>
              <a:t>https</a:t>
            </a:r>
            <a:r>
              <a:rPr lang="nb-NO" b="0" dirty="0"/>
              <a:t>://</a:t>
            </a:r>
            <a:r>
              <a:rPr lang="nb-NO" b="0" dirty="0" err="1"/>
              <a:t>www.whoi.edu</a:t>
            </a:r>
            <a:r>
              <a:rPr lang="nb-NO" b="0" dirty="0"/>
              <a:t>/</a:t>
            </a:r>
            <a:r>
              <a:rPr lang="nb-NO" b="0" dirty="0" err="1"/>
              <a:t>know-your-ocean</a:t>
            </a:r>
            <a:r>
              <a:rPr lang="nb-NO" b="0" dirty="0"/>
              <a:t>/</a:t>
            </a:r>
            <a:r>
              <a:rPr lang="nb-NO" b="0" dirty="0" err="1"/>
              <a:t>ocean-topics</a:t>
            </a:r>
            <a:r>
              <a:rPr lang="nb-NO" b="0" dirty="0"/>
              <a:t>/</a:t>
            </a:r>
            <a:r>
              <a:rPr lang="nb-NO" b="0" dirty="0" err="1"/>
              <a:t>how-the-ocean-works</a:t>
            </a:r>
            <a:r>
              <a:rPr lang="nb-NO" b="0" dirty="0"/>
              <a:t>/</a:t>
            </a:r>
            <a:r>
              <a:rPr lang="nb-NO" b="0" dirty="0" err="1"/>
              <a:t>ocean-zones</a:t>
            </a:r>
            <a:r>
              <a:rPr lang="nb-NO" b="0" dirty="0"/>
              <a:t>/abyssal-</a:t>
            </a:r>
            <a:r>
              <a:rPr lang="nb-NO" b="0" dirty="0" err="1"/>
              <a:t>zone</a:t>
            </a:r>
            <a:r>
              <a:rPr lang="nb-NO" b="0" dirty="0"/>
              <a: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Sea </a:t>
            </a:r>
            <a:r>
              <a:rPr lang="nb-NO" b="0" dirty="0" err="1"/>
              <a:t>pig</a:t>
            </a:r>
            <a:r>
              <a:rPr lang="nb-NO" b="0" dirty="0"/>
              <a:t>: </a:t>
            </a:r>
            <a:r>
              <a:rPr lang="nb-NO" b="0" i="0" dirty="0">
                <a:solidFill>
                  <a:srgbClr val="333333"/>
                </a:solidFill>
                <a:effectLst/>
                <a:latin typeface="freight-sans-condensed-pro"/>
              </a:rPr>
              <a:t>Source: </a:t>
            </a:r>
            <a:r>
              <a:rPr lang="nb-NO" b="0" i="0" dirty="0" err="1">
                <a:solidFill>
                  <a:srgbClr val="333333"/>
                </a:solidFill>
                <a:effectLst/>
                <a:latin typeface="freight-sans-condensed-pro"/>
              </a:rPr>
              <a:t>https</a:t>
            </a:r>
            <a:r>
              <a:rPr lang="nb-NO" b="0" i="0" dirty="0">
                <a:solidFill>
                  <a:srgbClr val="333333"/>
                </a:solidFill>
                <a:effectLst/>
                <a:latin typeface="freight-sans-condensed-pro"/>
              </a:rPr>
              <a:t>://</a:t>
            </a:r>
            <a:r>
              <a:rPr lang="nb-NO" b="0" i="0" dirty="0" err="1">
                <a:solidFill>
                  <a:srgbClr val="333333"/>
                </a:solidFill>
                <a:effectLst/>
                <a:latin typeface="freight-sans-condensed-pro"/>
              </a:rPr>
              <a:t>bit.ly</a:t>
            </a:r>
            <a:r>
              <a:rPr lang="nb-NO" b="0" i="0" dirty="0">
                <a:solidFill>
                  <a:srgbClr val="333333"/>
                </a:solidFill>
                <a:effectLst/>
                <a:latin typeface="freight-sans-condensed-pro"/>
              </a:rPr>
              <a:t>/3iLAGNI Photo Credit: NOAA/MBARI CC License: </a:t>
            </a:r>
            <a:r>
              <a:rPr lang="nb-NO" b="0" i="0" dirty="0" err="1">
                <a:solidFill>
                  <a:srgbClr val="333333"/>
                </a:solidFill>
                <a:effectLst/>
                <a:latin typeface="freight-sans-condensed-pro"/>
              </a:rPr>
              <a:t>https</a:t>
            </a:r>
            <a:r>
              <a:rPr lang="nb-NO" b="0" i="0" dirty="0">
                <a:solidFill>
                  <a:srgbClr val="333333"/>
                </a:solidFill>
                <a:effectLst/>
                <a:latin typeface="freight-sans-condensed-pro"/>
              </a:rPr>
              <a:t>://</a:t>
            </a:r>
            <a:r>
              <a:rPr lang="nb-NO" b="0" i="0" dirty="0" err="1">
                <a:solidFill>
                  <a:srgbClr val="333333"/>
                </a:solidFill>
                <a:effectLst/>
                <a:latin typeface="freight-sans-condensed-pro"/>
              </a:rPr>
              <a:t>bit.ly</a:t>
            </a:r>
            <a:r>
              <a:rPr lang="nb-NO" b="0" i="0" dirty="0">
                <a:solidFill>
                  <a:srgbClr val="333333"/>
                </a:solidFill>
                <a:effectLst/>
                <a:latin typeface="freight-sans-condensed-pro"/>
              </a:rPr>
              <a:t>/3jRVDGo Read more at Our </a:t>
            </a:r>
            <a:r>
              <a:rPr lang="nb-NO" b="0" i="0" dirty="0" err="1">
                <a:solidFill>
                  <a:srgbClr val="333333"/>
                </a:solidFill>
                <a:effectLst/>
                <a:latin typeface="freight-sans-condensed-pro"/>
              </a:rPr>
              <a:t>Breathing</a:t>
            </a:r>
            <a:r>
              <a:rPr lang="nb-NO" b="0" i="0" dirty="0">
                <a:solidFill>
                  <a:srgbClr val="333333"/>
                </a:solidFill>
                <a:effectLst/>
                <a:latin typeface="freight-sans-condensed-pro"/>
              </a:rPr>
              <a:t> Planet: Sea </a:t>
            </a:r>
            <a:r>
              <a:rPr lang="nb-NO" b="0" i="0" dirty="0" err="1">
                <a:solidFill>
                  <a:srgbClr val="333333"/>
                </a:solidFill>
                <a:effectLst/>
                <a:latin typeface="freight-sans-condensed-pro"/>
              </a:rPr>
              <a:t>Pig</a:t>
            </a:r>
            <a:r>
              <a:rPr lang="nb-NO" b="0" i="0" dirty="0">
                <a:solidFill>
                  <a:srgbClr val="333333"/>
                </a:solidFill>
                <a:effectLst/>
                <a:latin typeface="freight-sans-condensed-pro"/>
              </a:rPr>
              <a:t> </a:t>
            </a:r>
            <a:r>
              <a:rPr lang="nb-NO" b="0" i="0" u="none" strike="noStrike" dirty="0">
                <a:solidFill>
                  <a:srgbClr val="6AB4FF"/>
                </a:solidFill>
                <a:effectLst/>
                <a:latin typeface="freight-sans-condensed-pro"/>
                <a:hlinkClick r:id="rId3"/>
              </a:rPr>
              <a:t>https://www.ourbreathingplanet.com/?p=4674</a:t>
            </a:r>
            <a:endParaRPr lang="nb-NO" b="0" i="0" u="none" strike="noStrike" dirty="0">
              <a:solidFill>
                <a:srgbClr val="6AB4FF"/>
              </a:solidFill>
              <a:effectLst/>
              <a:latin typeface="freight-sans-condensed-pro"/>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i="0" u="none" strike="noStrike" dirty="0">
                <a:solidFill>
                  <a:srgbClr val="6AB4FF"/>
                </a:solidFill>
                <a:effectLst/>
                <a:latin typeface="freight-sans-condensed-pro"/>
              </a:rPr>
              <a:t>Angler </a:t>
            </a:r>
            <a:r>
              <a:rPr lang="nb-NO" b="0" i="0" u="none" strike="noStrike" dirty="0" err="1">
                <a:solidFill>
                  <a:srgbClr val="6AB4FF"/>
                </a:solidFill>
                <a:effectLst/>
                <a:latin typeface="freight-sans-condensed-pro"/>
              </a:rPr>
              <a:t>fish</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family</a:t>
            </a:r>
            <a:r>
              <a:rPr lang="nb-NO" b="0" i="0" u="none" strike="noStrike" dirty="0">
                <a:solidFill>
                  <a:srgbClr val="6AB4FF"/>
                </a:solidFill>
                <a:effectLst/>
                <a:latin typeface="freight-sans-condensed-pro"/>
              </a:rPr>
              <a:t>: By </a:t>
            </a:r>
            <a:r>
              <a:rPr lang="nb-NO" b="0" i="0" u="none" strike="noStrike" dirty="0" err="1">
                <a:solidFill>
                  <a:srgbClr val="6AB4FF"/>
                </a:solidFill>
                <a:effectLst/>
                <a:latin typeface="freight-sans-condensed-pro"/>
              </a:rPr>
              <a:t>Masaki</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Miya</a:t>
            </a:r>
            <a:r>
              <a:rPr lang="nb-NO" b="0" i="0" u="none" strike="noStrike" dirty="0">
                <a:solidFill>
                  <a:srgbClr val="6AB4FF"/>
                </a:solidFill>
                <a:effectLst/>
                <a:latin typeface="freight-sans-condensed-pro"/>
              </a:rPr>
              <a:t> et al. - </a:t>
            </a:r>
            <a:r>
              <a:rPr lang="nb-NO" b="0" i="0" u="none" strike="noStrike" dirty="0" err="1">
                <a:solidFill>
                  <a:srgbClr val="6AB4FF"/>
                </a:solidFill>
                <a:effectLst/>
                <a:latin typeface="freight-sans-condensed-pro"/>
              </a:rPr>
              <a:t>Evolutionary</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history</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of</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anglerfishes</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Teleostei</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Lophiiformes</a:t>
            </a:r>
            <a:r>
              <a:rPr lang="nb-NO" b="0" i="0" u="none" strike="noStrike" dirty="0">
                <a:solidFill>
                  <a:srgbClr val="6AB4FF"/>
                </a:solidFill>
                <a:effectLst/>
                <a:latin typeface="freight-sans-condensed-pro"/>
              </a:rPr>
              <a:t>): a </a:t>
            </a:r>
            <a:r>
              <a:rPr lang="nb-NO" b="0" i="0" u="none" strike="noStrike" dirty="0" err="1">
                <a:solidFill>
                  <a:srgbClr val="6AB4FF"/>
                </a:solidFill>
                <a:effectLst/>
                <a:latin typeface="freight-sans-condensed-pro"/>
              </a:rPr>
              <a:t>mitogenomic</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perspective</a:t>
            </a:r>
            <a:r>
              <a:rPr lang="nb-NO" b="0" i="0" u="none" strike="noStrike" dirty="0">
                <a:solidFill>
                  <a:srgbClr val="6AB4FF"/>
                </a:solidFill>
                <a:effectLst/>
                <a:latin typeface="freight-sans-condensed-pro"/>
              </a:rPr>
              <a:t>. BMC </a:t>
            </a:r>
            <a:r>
              <a:rPr lang="nb-NO" b="0" i="0" u="none" strike="noStrike" dirty="0" err="1">
                <a:solidFill>
                  <a:srgbClr val="6AB4FF"/>
                </a:solidFill>
                <a:effectLst/>
                <a:latin typeface="freight-sans-condensed-pro"/>
              </a:rPr>
              <a:t>Evolutionary</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Biology</a:t>
            </a:r>
            <a:r>
              <a:rPr lang="nb-NO" b="0" i="0" u="none" strike="noStrike" dirty="0">
                <a:solidFill>
                  <a:srgbClr val="6AB4FF"/>
                </a:solidFill>
                <a:effectLst/>
                <a:latin typeface="freight-sans-condensed-pro"/>
              </a:rPr>
              <a:t> 2010, 10:58 doi:10.1186/1471-2148-10-58, CC BY 2.0, </a:t>
            </a:r>
            <a:r>
              <a:rPr lang="nb-NO" b="0" i="0" u="none" strike="noStrike" dirty="0" err="1">
                <a:solidFill>
                  <a:srgbClr val="6AB4FF"/>
                </a:solidFill>
                <a:effectLst/>
                <a:latin typeface="freight-sans-condensed-pro"/>
              </a:rPr>
              <a:t>https</a:t>
            </a:r>
            <a:r>
              <a:rPr lang="nb-NO" b="0" i="0" u="none" strike="noStrike" dirty="0">
                <a:solidFill>
                  <a:srgbClr val="6AB4FF"/>
                </a:solidFill>
                <a:effectLst/>
                <a:latin typeface="freight-sans-condensed-pro"/>
              </a:rPr>
              <a:t>://</a:t>
            </a:r>
            <a:r>
              <a:rPr lang="nb-NO" b="0" i="0" u="none" strike="noStrike" dirty="0" err="1">
                <a:solidFill>
                  <a:srgbClr val="6AB4FF"/>
                </a:solidFill>
                <a:effectLst/>
                <a:latin typeface="freight-sans-condensed-pro"/>
              </a:rPr>
              <a:t>commons.wikimedia.org</a:t>
            </a:r>
            <a:r>
              <a:rPr lang="nb-NO" b="0" i="0" u="none" strike="noStrike" dirty="0">
                <a:solidFill>
                  <a:srgbClr val="6AB4FF"/>
                </a:solidFill>
                <a:effectLst/>
                <a:latin typeface="freight-sans-condensed-pro"/>
              </a:rPr>
              <a:t>/w/</a:t>
            </a:r>
            <a:r>
              <a:rPr lang="nb-NO" b="0" i="0" u="none" strike="noStrike" dirty="0" err="1">
                <a:solidFill>
                  <a:srgbClr val="6AB4FF"/>
                </a:solidFill>
                <a:effectLst/>
                <a:latin typeface="freight-sans-condensed-pro"/>
              </a:rPr>
              <a:t>index.php?curid</a:t>
            </a:r>
            <a:r>
              <a:rPr lang="nb-NO" b="0" i="0" u="none" strike="noStrike" dirty="0">
                <a:solidFill>
                  <a:srgbClr val="6AB4FF"/>
                </a:solidFill>
                <a:effectLst/>
                <a:latin typeface="freight-sans-condensed-pro"/>
              </a:rPr>
              <a:t>=21029016</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i="0" u="none" strike="noStrike" dirty="0">
                <a:solidFill>
                  <a:srgbClr val="6AB4FF"/>
                </a:solidFill>
                <a:effectLst/>
                <a:latin typeface="freight-sans-condensed-pro"/>
              </a:rPr>
              <a:t>Blue-green </a:t>
            </a:r>
            <a:r>
              <a:rPr lang="nb-NO" b="0" i="0" u="none" strike="noStrike" dirty="0" err="1">
                <a:solidFill>
                  <a:srgbClr val="6AB4FF"/>
                </a:solidFill>
                <a:effectLst/>
                <a:latin typeface="freight-sans-condensed-pro"/>
              </a:rPr>
              <a:t>algea</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https</a:t>
            </a:r>
            <a:r>
              <a:rPr lang="nb-NO" b="0" i="0" u="none" strike="noStrike" dirty="0">
                <a:solidFill>
                  <a:srgbClr val="6AB4FF"/>
                </a:solidFill>
                <a:effectLst/>
                <a:latin typeface="freight-sans-condensed-pro"/>
              </a:rPr>
              <a:t>://</a:t>
            </a:r>
            <a:r>
              <a:rPr lang="nb-NO" b="0" i="0" u="none" strike="noStrike" dirty="0" err="1">
                <a:solidFill>
                  <a:srgbClr val="6AB4FF"/>
                </a:solidFill>
                <a:effectLst/>
                <a:latin typeface="freight-sans-condensed-pro"/>
              </a:rPr>
              <a:t>science.ku.dk</a:t>
            </a:r>
            <a:r>
              <a:rPr lang="nb-NO" b="0" i="0" u="none" strike="noStrike" dirty="0">
                <a:solidFill>
                  <a:srgbClr val="6AB4FF"/>
                </a:solidFill>
                <a:effectLst/>
                <a:latin typeface="freight-sans-condensed-pro"/>
              </a:rPr>
              <a:t>/</a:t>
            </a:r>
            <a:r>
              <a:rPr lang="nb-NO" b="0" i="0" u="none" strike="noStrike" dirty="0" err="1">
                <a:solidFill>
                  <a:srgbClr val="6AB4FF"/>
                </a:solidFill>
                <a:effectLst/>
                <a:latin typeface="freight-sans-condensed-pro"/>
              </a:rPr>
              <a:t>english</a:t>
            </a:r>
            <a:r>
              <a:rPr lang="nb-NO" b="0" i="0" u="none" strike="noStrike" dirty="0">
                <a:solidFill>
                  <a:srgbClr val="6AB4FF"/>
                </a:solidFill>
                <a:effectLst/>
                <a:latin typeface="freight-sans-condensed-pro"/>
              </a:rPr>
              <a:t>/press/</a:t>
            </a:r>
            <a:r>
              <a:rPr lang="nb-NO" b="0" i="0" u="none" strike="noStrike" dirty="0" err="1">
                <a:solidFill>
                  <a:srgbClr val="6AB4FF"/>
                </a:solidFill>
                <a:effectLst/>
                <a:latin typeface="freight-sans-condensed-pro"/>
              </a:rPr>
              <a:t>news</a:t>
            </a:r>
            <a:r>
              <a:rPr lang="nb-NO" b="0" i="0" u="none" strike="noStrike" dirty="0">
                <a:solidFill>
                  <a:srgbClr val="6AB4FF"/>
                </a:solidFill>
                <a:effectLst/>
                <a:latin typeface="freight-sans-condensed-pro"/>
              </a:rPr>
              <a:t>/2024/scientists-use-blue-green-algae-as-a-surrogate-mother-for-meat-like-proteins/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b="0" dirty="0"/>
          </a:p>
          <a:p>
            <a:pPr marL="0" lvl="0" indent="0" algn="l" rtl="0">
              <a:lnSpc>
                <a:spcPct val="100000"/>
              </a:lnSpc>
              <a:spcBef>
                <a:spcPts val="360"/>
              </a:spcBef>
              <a:spcAft>
                <a:spcPts val="0"/>
              </a:spcAft>
              <a:buSzPts val="1400"/>
              <a:buNone/>
            </a:pPr>
            <a:endParaRPr lang="nb-NO" dirty="0"/>
          </a:p>
        </p:txBody>
      </p:sp>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dirty="0"/>
              <a:t>Her har vi samlet noen bilder til inspirasjon for deltakerne. Dette er et tilfeldig utvalg, og du star fritt til å ta bort, legge til eller lage din egen inspirasjonsslide. La deltakerne se på bildene, spør de om hva de ser. Hvordan det henger sammen med årets tema. </a:t>
            </a:r>
          </a:p>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Gå videre til neste slide for en ny aktivitet.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Kilder: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Havforsker: </a:t>
            </a:r>
            <a:r>
              <a:rPr lang="nb-NO" b="0" dirty="0" err="1"/>
              <a:t>https</a:t>
            </a:r>
            <a:r>
              <a:rPr lang="nb-NO" b="0" dirty="0"/>
              <a:t>://</a:t>
            </a:r>
            <a:r>
              <a:rPr lang="nb-NO" b="0" dirty="0" err="1"/>
              <a:t>studenttorget.no</a:t>
            </a:r>
            <a:r>
              <a:rPr lang="nb-NO" b="0" dirty="0"/>
              <a:t>/</a:t>
            </a:r>
            <a:r>
              <a:rPr lang="nb-NO" b="0" dirty="0" err="1"/>
              <a:t>index.php?show</a:t>
            </a:r>
            <a:r>
              <a:rPr lang="nb-NO" b="0" dirty="0"/>
              <a:t>=5192&amp;expand=4631,5192&amp;yrkesid=349</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Merking av </a:t>
            </a:r>
            <a:r>
              <a:rPr lang="nb-NO" b="0" dirty="0" err="1"/>
              <a:t>silkehai</a:t>
            </a:r>
            <a:r>
              <a:rPr lang="nb-NO" b="0" dirty="0"/>
              <a:t>: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err="1"/>
              <a:t>https</a:t>
            </a:r>
            <a:r>
              <a:rPr lang="nb-NO" b="0" dirty="0"/>
              <a:t>://</a:t>
            </a:r>
            <a:r>
              <a:rPr lang="nb-NO" b="0" dirty="0" err="1"/>
              <a:t>news.nova.edu</a:t>
            </a:r>
            <a:r>
              <a:rPr lang="nb-NO" b="0" dirty="0"/>
              <a:t>/</a:t>
            </a:r>
            <a:r>
              <a:rPr lang="nb-NO" b="0" dirty="0" err="1"/>
              <a:t>news-releases</a:t>
            </a:r>
            <a:r>
              <a:rPr lang="nb-NO" b="0" dirty="0"/>
              <a:t>/nsu-research-scientist-and-shark-expert-working-on-international-study-of-silky-sharks/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Havlagene: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err="1"/>
              <a:t>https</a:t>
            </a:r>
            <a:r>
              <a:rPr lang="nb-NO" b="0" dirty="0"/>
              <a:t>://</a:t>
            </a:r>
            <a:r>
              <a:rPr lang="nb-NO" b="0" dirty="0" err="1"/>
              <a:t>www.iberdrola.com</a:t>
            </a:r>
            <a:r>
              <a:rPr lang="nb-NO" b="0" dirty="0"/>
              <a:t>/</a:t>
            </a:r>
            <a:r>
              <a:rPr lang="nb-NO" b="0" dirty="0" err="1"/>
              <a:t>sustainability</a:t>
            </a:r>
            <a:r>
              <a:rPr lang="nb-NO" b="0" dirty="0"/>
              <a:t>/abyssal-</a:t>
            </a:r>
            <a:r>
              <a:rPr lang="nb-NO" b="0" dirty="0" err="1"/>
              <a:t>creatures</a:t>
            </a: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AUV Orpheus: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err="1"/>
              <a:t>https</a:t>
            </a:r>
            <a:r>
              <a:rPr lang="nb-NO" b="0" dirty="0"/>
              <a:t>://</a:t>
            </a:r>
            <a:r>
              <a:rPr lang="nb-NO" b="0" dirty="0" err="1"/>
              <a:t>www.whoi.edu</a:t>
            </a:r>
            <a:r>
              <a:rPr lang="nb-NO" b="0" dirty="0"/>
              <a:t>/</a:t>
            </a:r>
            <a:r>
              <a:rPr lang="nb-NO" b="0" dirty="0" err="1"/>
              <a:t>know-your-ocean</a:t>
            </a:r>
            <a:r>
              <a:rPr lang="nb-NO" b="0" dirty="0"/>
              <a:t>/</a:t>
            </a:r>
            <a:r>
              <a:rPr lang="nb-NO" b="0" dirty="0" err="1"/>
              <a:t>ocean-topics</a:t>
            </a:r>
            <a:r>
              <a:rPr lang="nb-NO" b="0" dirty="0"/>
              <a:t>/</a:t>
            </a:r>
            <a:r>
              <a:rPr lang="nb-NO" b="0" dirty="0" err="1"/>
              <a:t>how-the-ocean-works</a:t>
            </a:r>
            <a:r>
              <a:rPr lang="nb-NO" b="0" dirty="0"/>
              <a:t>/</a:t>
            </a:r>
            <a:r>
              <a:rPr lang="nb-NO" b="0" dirty="0" err="1"/>
              <a:t>ocean-zones</a:t>
            </a:r>
            <a:r>
              <a:rPr lang="nb-NO" b="0" dirty="0"/>
              <a:t>/abyssal-</a:t>
            </a:r>
            <a:r>
              <a:rPr lang="nb-NO" b="0" dirty="0" err="1"/>
              <a:t>zone</a:t>
            </a:r>
            <a:r>
              <a:rPr lang="nb-NO" b="0" dirty="0"/>
              <a: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Sea </a:t>
            </a:r>
            <a:r>
              <a:rPr lang="nb-NO" b="0" dirty="0" err="1"/>
              <a:t>pig</a:t>
            </a:r>
            <a:r>
              <a:rPr lang="nb-NO" b="0" dirty="0"/>
              <a:t>: </a:t>
            </a:r>
            <a:r>
              <a:rPr lang="nb-NO" b="0" i="0" dirty="0">
                <a:solidFill>
                  <a:srgbClr val="333333"/>
                </a:solidFill>
                <a:effectLst/>
                <a:latin typeface="freight-sans-condensed-pro"/>
              </a:rPr>
              <a:t>Source: </a:t>
            </a:r>
            <a:r>
              <a:rPr lang="nb-NO" b="0" i="0" dirty="0" err="1">
                <a:solidFill>
                  <a:srgbClr val="333333"/>
                </a:solidFill>
                <a:effectLst/>
                <a:latin typeface="freight-sans-condensed-pro"/>
              </a:rPr>
              <a:t>https</a:t>
            </a:r>
            <a:r>
              <a:rPr lang="nb-NO" b="0" i="0" dirty="0">
                <a:solidFill>
                  <a:srgbClr val="333333"/>
                </a:solidFill>
                <a:effectLst/>
                <a:latin typeface="freight-sans-condensed-pro"/>
              </a:rPr>
              <a:t>://</a:t>
            </a:r>
            <a:r>
              <a:rPr lang="nb-NO" b="0" i="0" dirty="0" err="1">
                <a:solidFill>
                  <a:srgbClr val="333333"/>
                </a:solidFill>
                <a:effectLst/>
                <a:latin typeface="freight-sans-condensed-pro"/>
              </a:rPr>
              <a:t>bit.ly</a:t>
            </a:r>
            <a:r>
              <a:rPr lang="nb-NO" b="0" i="0" dirty="0">
                <a:solidFill>
                  <a:srgbClr val="333333"/>
                </a:solidFill>
                <a:effectLst/>
                <a:latin typeface="freight-sans-condensed-pro"/>
              </a:rPr>
              <a:t>/3iLAGNI Photo Credit: NOAA/MBARI CC License: </a:t>
            </a:r>
            <a:r>
              <a:rPr lang="nb-NO" b="0" i="0" dirty="0" err="1">
                <a:solidFill>
                  <a:srgbClr val="333333"/>
                </a:solidFill>
                <a:effectLst/>
                <a:latin typeface="freight-sans-condensed-pro"/>
              </a:rPr>
              <a:t>https</a:t>
            </a:r>
            <a:r>
              <a:rPr lang="nb-NO" b="0" i="0" dirty="0">
                <a:solidFill>
                  <a:srgbClr val="333333"/>
                </a:solidFill>
                <a:effectLst/>
                <a:latin typeface="freight-sans-condensed-pro"/>
              </a:rPr>
              <a:t>://</a:t>
            </a:r>
            <a:r>
              <a:rPr lang="nb-NO" b="0" i="0" dirty="0" err="1">
                <a:solidFill>
                  <a:srgbClr val="333333"/>
                </a:solidFill>
                <a:effectLst/>
                <a:latin typeface="freight-sans-condensed-pro"/>
              </a:rPr>
              <a:t>bit.ly</a:t>
            </a:r>
            <a:r>
              <a:rPr lang="nb-NO" b="0" i="0" dirty="0">
                <a:solidFill>
                  <a:srgbClr val="333333"/>
                </a:solidFill>
                <a:effectLst/>
                <a:latin typeface="freight-sans-condensed-pro"/>
              </a:rPr>
              <a:t>/3jRVDGo Read more at Our </a:t>
            </a:r>
            <a:r>
              <a:rPr lang="nb-NO" b="0" i="0" dirty="0" err="1">
                <a:solidFill>
                  <a:srgbClr val="333333"/>
                </a:solidFill>
                <a:effectLst/>
                <a:latin typeface="freight-sans-condensed-pro"/>
              </a:rPr>
              <a:t>Breathing</a:t>
            </a:r>
            <a:r>
              <a:rPr lang="nb-NO" b="0" i="0" dirty="0">
                <a:solidFill>
                  <a:srgbClr val="333333"/>
                </a:solidFill>
                <a:effectLst/>
                <a:latin typeface="freight-sans-condensed-pro"/>
              </a:rPr>
              <a:t> Planet: Sea </a:t>
            </a:r>
            <a:r>
              <a:rPr lang="nb-NO" b="0" i="0" dirty="0" err="1">
                <a:solidFill>
                  <a:srgbClr val="333333"/>
                </a:solidFill>
                <a:effectLst/>
                <a:latin typeface="freight-sans-condensed-pro"/>
              </a:rPr>
              <a:t>Pig</a:t>
            </a:r>
            <a:r>
              <a:rPr lang="nb-NO" b="0" i="0" dirty="0">
                <a:solidFill>
                  <a:srgbClr val="333333"/>
                </a:solidFill>
                <a:effectLst/>
                <a:latin typeface="freight-sans-condensed-pro"/>
              </a:rPr>
              <a:t> </a:t>
            </a:r>
            <a:r>
              <a:rPr lang="nb-NO" b="0" i="0" u="none" strike="noStrike" dirty="0">
                <a:solidFill>
                  <a:srgbClr val="6AB4FF"/>
                </a:solidFill>
                <a:effectLst/>
                <a:latin typeface="freight-sans-condensed-pro"/>
                <a:hlinkClick r:id="rId3"/>
              </a:rPr>
              <a:t>https://www.ourbreathingplanet.com/?p=4674</a:t>
            </a:r>
            <a:endParaRPr lang="nb-NO" b="0" i="0" u="none" strike="noStrike" dirty="0">
              <a:solidFill>
                <a:srgbClr val="6AB4FF"/>
              </a:solidFill>
              <a:effectLst/>
              <a:latin typeface="freight-sans-condensed-pro"/>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i="0" u="none" strike="noStrike" dirty="0">
                <a:solidFill>
                  <a:srgbClr val="6AB4FF"/>
                </a:solidFill>
                <a:effectLst/>
                <a:latin typeface="freight-sans-condensed-pro"/>
              </a:rPr>
              <a:t>Angler </a:t>
            </a:r>
            <a:r>
              <a:rPr lang="nb-NO" b="0" i="0" u="none" strike="noStrike" dirty="0" err="1">
                <a:solidFill>
                  <a:srgbClr val="6AB4FF"/>
                </a:solidFill>
                <a:effectLst/>
                <a:latin typeface="freight-sans-condensed-pro"/>
              </a:rPr>
              <a:t>fish</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family</a:t>
            </a:r>
            <a:r>
              <a:rPr lang="nb-NO" b="0" i="0" u="none" strike="noStrike" dirty="0">
                <a:solidFill>
                  <a:srgbClr val="6AB4FF"/>
                </a:solidFill>
                <a:effectLst/>
                <a:latin typeface="freight-sans-condensed-pro"/>
              </a:rPr>
              <a:t>: By </a:t>
            </a:r>
            <a:r>
              <a:rPr lang="nb-NO" b="0" i="0" u="none" strike="noStrike" dirty="0" err="1">
                <a:solidFill>
                  <a:srgbClr val="6AB4FF"/>
                </a:solidFill>
                <a:effectLst/>
                <a:latin typeface="freight-sans-condensed-pro"/>
              </a:rPr>
              <a:t>Masaki</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Miya</a:t>
            </a:r>
            <a:r>
              <a:rPr lang="nb-NO" b="0" i="0" u="none" strike="noStrike" dirty="0">
                <a:solidFill>
                  <a:srgbClr val="6AB4FF"/>
                </a:solidFill>
                <a:effectLst/>
                <a:latin typeface="freight-sans-condensed-pro"/>
              </a:rPr>
              <a:t> et al. - </a:t>
            </a:r>
            <a:r>
              <a:rPr lang="nb-NO" b="0" i="0" u="none" strike="noStrike" dirty="0" err="1">
                <a:solidFill>
                  <a:srgbClr val="6AB4FF"/>
                </a:solidFill>
                <a:effectLst/>
                <a:latin typeface="freight-sans-condensed-pro"/>
              </a:rPr>
              <a:t>Evolutionary</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history</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of</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anglerfishes</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Teleostei</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Lophiiformes</a:t>
            </a:r>
            <a:r>
              <a:rPr lang="nb-NO" b="0" i="0" u="none" strike="noStrike" dirty="0">
                <a:solidFill>
                  <a:srgbClr val="6AB4FF"/>
                </a:solidFill>
                <a:effectLst/>
                <a:latin typeface="freight-sans-condensed-pro"/>
              </a:rPr>
              <a:t>): a </a:t>
            </a:r>
            <a:r>
              <a:rPr lang="nb-NO" b="0" i="0" u="none" strike="noStrike" dirty="0" err="1">
                <a:solidFill>
                  <a:srgbClr val="6AB4FF"/>
                </a:solidFill>
                <a:effectLst/>
                <a:latin typeface="freight-sans-condensed-pro"/>
              </a:rPr>
              <a:t>mitogenomic</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perspective</a:t>
            </a:r>
            <a:r>
              <a:rPr lang="nb-NO" b="0" i="0" u="none" strike="noStrike" dirty="0">
                <a:solidFill>
                  <a:srgbClr val="6AB4FF"/>
                </a:solidFill>
                <a:effectLst/>
                <a:latin typeface="freight-sans-condensed-pro"/>
              </a:rPr>
              <a:t>. BMC </a:t>
            </a:r>
            <a:r>
              <a:rPr lang="nb-NO" b="0" i="0" u="none" strike="noStrike" dirty="0" err="1">
                <a:solidFill>
                  <a:srgbClr val="6AB4FF"/>
                </a:solidFill>
                <a:effectLst/>
                <a:latin typeface="freight-sans-condensed-pro"/>
              </a:rPr>
              <a:t>Evolutionary</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Biology</a:t>
            </a:r>
            <a:r>
              <a:rPr lang="nb-NO" b="0" i="0" u="none" strike="noStrike" dirty="0">
                <a:solidFill>
                  <a:srgbClr val="6AB4FF"/>
                </a:solidFill>
                <a:effectLst/>
                <a:latin typeface="freight-sans-condensed-pro"/>
              </a:rPr>
              <a:t> 2010, 10:58 doi:10.1186/1471-2148-10-58, CC BY 2.0, </a:t>
            </a:r>
            <a:r>
              <a:rPr lang="nb-NO" b="0" i="0" u="none" strike="noStrike" dirty="0" err="1">
                <a:solidFill>
                  <a:srgbClr val="6AB4FF"/>
                </a:solidFill>
                <a:effectLst/>
                <a:latin typeface="freight-sans-condensed-pro"/>
              </a:rPr>
              <a:t>https</a:t>
            </a:r>
            <a:r>
              <a:rPr lang="nb-NO" b="0" i="0" u="none" strike="noStrike" dirty="0">
                <a:solidFill>
                  <a:srgbClr val="6AB4FF"/>
                </a:solidFill>
                <a:effectLst/>
                <a:latin typeface="freight-sans-condensed-pro"/>
              </a:rPr>
              <a:t>://</a:t>
            </a:r>
            <a:r>
              <a:rPr lang="nb-NO" b="0" i="0" u="none" strike="noStrike" dirty="0" err="1">
                <a:solidFill>
                  <a:srgbClr val="6AB4FF"/>
                </a:solidFill>
                <a:effectLst/>
                <a:latin typeface="freight-sans-condensed-pro"/>
              </a:rPr>
              <a:t>commons.wikimedia.org</a:t>
            </a:r>
            <a:r>
              <a:rPr lang="nb-NO" b="0" i="0" u="none" strike="noStrike" dirty="0">
                <a:solidFill>
                  <a:srgbClr val="6AB4FF"/>
                </a:solidFill>
                <a:effectLst/>
                <a:latin typeface="freight-sans-condensed-pro"/>
              </a:rPr>
              <a:t>/w/</a:t>
            </a:r>
            <a:r>
              <a:rPr lang="nb-NO" b="0" i="0" u="none" strike="noStrike" dirty="0" err="1">
                <a:solidFill>
                  <a:srgbClr val="6AB4FF"/>
                </a:solidFill>
                <a:effectLst/>
                <a:latin typeface="freight-sans-condensed-pro"/>
              </a:rPr>
              <a:t>index.php?curid</a:t>
            </a:r>
            <a:r>
              <a:rPr lang="nb-NO" b="0" i="0" u="none" strike="noStrike" dirty="0">
                <a:solidFill>
                  <a:srgbClr val="6AB4FF"/>
                </a:solidFill>
                <a:effectLst/>
                <a:latin typeface="freight-sans-condensed-pro"/>
              </a:rPr>
              <a:t>=21029016</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i="0" u="none" strike="noStrike" dirty="0">
                <a:solidFill>
                  <a:srgbClr val="6AB4FF"/>
                </a:solidFill>
                <a:effectLst/>
                <a:latin typeface="freight-sans-condensed-pro"/>
              </a:rPr>
              <a:t>Blue-green </a:t>
            </a:r>
            <a:r>
              <a:rPr lang="nb-NO" b="0" i="0" u="none" strike="noStrike" dirty="0" err="1">
                <a:solidFill>
                  <a:srgbClr val="6AB4FF"/>
                </a:solidFill>
                <a:effectLst/>
                <a:latin typeface="freight-sans-condensed-pro"/>
              </a:rPr>
              <a:t>algea</a:t>
            </a:r>
            <a:r>
              <a:rPr lang="nb-NO" b="0" i="0" u="none" strike="noStrike" dirty="0">
                <a:solidFill>
                  <a:srgbClr val="6AB4FF"/>
                </a:solidFill>
                <a:effectLst/>
                <a:latin typeface="freight-sans-condensed-pro"/>
              </a:rPr>
              <a:t>: </a:t>
            </a:r>
            <a:r>
              <a:rPr lang="nb-NO" b="0" i="0" u="none" strike="noStrike" dirty="0" err="1">
                <a:solidFill>
                  <a:srgbClr val="6AB4FF"/>
                </a:solidFill>
                <a:effectLst/>
                <a:latin typeface="freight-sans-condensed-pro"/>
              </a:rPr>
              <a:t>https</a:t>
            </a:r>
            <a:r>
              <a:rPr lang="nb-NO" b="0" i="0" u="none" strike="noStrike" dirty="0">
                <a:solidFill>
                  <a:srgbClr val="6AB4FF"/>
                </a:solidFill>
                <a:effectLst/>
                <a:latin typeface="freight-sans-condensed-pro"/>
              </a:rPr>
              <a:t>://</a:t>
            </a:r>
            <a:r>
              <a:rPr lang="nb-NO" b="0" i="0" u="none" strike="noStrike" dirty="0" err="1">
                <a:solidFill>
                  <a:srgbClr val="6AB4FF"/>
                </a:solidFill>
                <a:effectLst/>
                <a:latin typeface="freight-sans-condensed-pro"/>
              </a:rPr>
              <a:t>science.ku.dk</a:t>
            </a:r>
            <a:r>
              <a:rPr lang="nb-NO" b="0" i="0" u="none" strike="noStrike" dirty="0">
                <a:solidFill>
                  <a:srgbClr val="6AB4FF"/>
                </a:solidFill>
                <a:effectLst/>
                <a:latin typeface="freight-sans-condensed-pro"/>
              </a:rPr>
              <a:t>/</a:t>
            </a:r>
            <a:r>
              <a:rPr lang="nb-NO" b="0" i="0" u="none" strike="noStrike" dirty="0" err="1">
                <a:solidFill>
                  <a:srgbClr val="6AB4FF"/>
                </a:solidFill>
                <a:effectLst/>
                <a:latin typeface="freight-sans-condensed-pro"/>
              </a:rPr>
              <a:t>english</a:t>
            </a:r>
            <a:r>
              <a:rPr lang="nb-NO" b="0" i="0" u="none" strike="noStrike" dirty="0">
                <a:solidFill>
                  <a:srgbClr val="6AB4FF"/>
                </a:solidFill>
                <a:effectLst/>
                <a:latin typeface="freight-sans-condensed-pro"/>
              </a:rPr>
              <a:t>/press/</a:t>
            </a:r>
            <a:r>
              <a:rPr lang="nb-NO" b="0" i="0" u="none" strike="noStrike" dirty="0" err="1">
                <a:solidFill>
                  <a:srgbClr val="6AB4FF"/>
                </a:solidFill>
                <a:effectLst/>
                <a:latin typeface="freight-sans-condensed-pro"/>
              </a:rPr>
              <a:t>news</a:t>
            </a:r>
            <a:r>
              <a:rPr lang="nb-NO" b="0" i="0" u="none" strike="noStrike" dirty="0">
                <a:solidFill>
                  <a:srgbClr val="6AB4FF"/>
                </a:solidFill>
                <a:effectLst/>
                <a:latin typeface="freight-sans-condensed-pro"/>
              </a:rPr>
              <a:t>/2024/scientists-use-blue-green-algae-as-a-surrogate-mother-for-meat-like-proteins/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b="0"/>
          </a:p>
          <a:p>
            <a:pPr marL="0" lvl="0" indent="0" algn="l" rtl="0">
              <a:lnSpc>
                <a:spcPct val="100000"/>
              </a:lnSpc>
              <a:spcBef>
                <a:spcPts val="360"/>
              </a:spcBef>
              <a:spcAft>
                <a:spcPts val="0"/>
              </a:spcAft>
              <a:buSzPts val="1400"/>
              <a:buNone/>
            </a:pPr>
            <a:endParaRPr lang="nb-NO" dirty="0"/>
          </a:p>
        </p:txBody>
      </p:sp>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626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sv-SE" noProof="0" dirty="0"/>
              <a:t>Engagera och förbered dina elever på vad FLL innebär. </a:t>
            </a:r>
          </a:p>
        </p:txBody>
      </p:sp>
      <p:sp>
        <p:nvSpPr>
          <p:cNvPr id="47" name="Google Shape;4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Film fra Ocean Explorers på National </a:t>
            </a:r>
            <a:r>
              <a:rPr lang="nb-NO" b="0" dirty="0" err="1"/>
              <a:t>Geographic</a:t>
            </a:r>
            <a:endParaRPr lang="nb-NO" b="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nb-NO" b="0" dirty="0"/>
              <a:t>Serie ligger på Disney+ om det er mulighet for å se det. </a:t>
            </a:r>
          </a:p>
        </p:txBody>
      </p:sp>
      <p:sp>
        <p:nvSpPr>
          <p:cNvPr id="4" name="Plassholder for lysbildenummer 3"/>
          <p:cNvSpPr>
            <a:spLocks noGrp="1"/>
          </p:cNvSpPr>
          <p:nvPr>
            <p:ph type="sldNum" sz="quarter" idx="5"/>
          </p:nvPr>
        </p:nvSpPr>
        <p:spPr/>
        <p:txBody>
          <a:bodyPr/>
          <a:lstStyle/>
          <a:p>
            <a:pPr>
              <a:defRPr/>
            </a:pPr>
            <a:fld id="{68B831D9-F25B-1E49-B4E7-C7F7D367E37E}" type="slidenum">
              <a:rPr lang="nb-NO" smtClean="0"/>
              <a:pPr>
                <a:defRPr/>
              </a:pPr>
              <a:t>20</a:t>
            </a:fld>
            <a:endParaRPr lang="nb-NO" dirty="0"/>
          </a:p>
        </p:txBody>
      </p:sp>
    </p:spTree>
    <p:extLst>
      <p:ext uri="{BB962C8B-B14F-4D97-AF65-F5344CB8AC3E}">
        <p14:creationId xmlns:p14="http://schemas.microsoft.com/office/powerpoint/2010/main" val="3080192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Hvilke yrker finnes innenfor årets tema? La barna ta en idémyldring på ulike relevante jobber. Her må en være litt fleksibel, og kanskje skrive arbeidsoppgavene om barna ikke vet tittelen på jobben. Kanskje dere kan finne det ut underveis? </a:t>
            </a:r>
          </a:p>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Dette er en viktig øvelse, for et av målene ved FLL er at barn skal få kjennskap til de ulike yrkene som finnes i verden. I tillegg vil denne bevisstheten også utvide horisonten for hvilke problem de kan tenke seg til, og på sikt finne en løsning på eller forbedre. Om barna kun tenker på de åpenbare eksemplene vil idemyldringen rundt problem bli veldig begrenset, så hjelp dem litt på vei. </a:t>
            </a:r>
          </a:p>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Her er det topp om veileder har gjort seg noen tanker om lokale yrker, og aktuelle nasjonale/internasjonale som h*n kan legge til og introdusere/forklare for laget sitt! </a:t>
            </a:r>
          </a:p>
          <a:p>
            <a:pPr marL="0" lvl="0" indent="0" algn="l" rtl="0">
              <a:lnSpc>
                <a:spcPct val="100000"/>
              </a:lnSpc>
              <a:spcBef>
                <a:spcPts val="360"/>
              </a:spcBef>
              <a:spcAft>
                <a:spcPts val="0"/>
              </a:spcAft>
              <a:buSzPts val="1400"/>
              <a:buNone/>
            </a:pPr>
            <a:endParaRPr lang="nb-NO" dirty="0"/>
          </a:p>
        </p:txBody>
      </p:sp>
      <p:sp>
        <p:nvSpPr>
          <p:cNvPr id="168" name="Google Shape;16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Legg gjerne til andre yrker dere kom frem til på forrige slide. Det er viktig at veileder har satt seg litt inn i hva disse jobber med, slik at de kan vise en filmsnutt eller forklare hva det går ut på. </a:t>
            </a:r>
          </a:p>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La barna tenke høyt om hvilke utfordringer disse yrkene kan møte på i arbeidet sitt. Dette er en god mulighet til å la tankene flyte, men også for lærer til å hjelpe de å definere hva som er aktuelt og ikke. Det er enklere om du allerede har satt deg godt inn i temaet slik at du kan veilede dem til å tenke i produktive retninger og dermed skjønne utfordringen bedre. </a:t>
            </a:r>
          </a:p>
          <a:p>
            <a:pPr marL="0" lvl="0" indent="0" algn="l" rtl="0">
              <a:lnSpc>
                <a:spcPct val="100000"/>
              </a:lnSpc>
              <a:spcBef>
                <a:spcPts val="360"/>
              </a:spcBef>
              <a:spcAft>
                <a:spcPts val="0"/>
              </a:spcAft>
              <a:buSzPts val="1400"/>
              <a:buNone/>
            </a:pPr>
            <a:endParaRPr lang="nb-NO" dirty="0"/>
          </a:p>
          <a:p>
            <a:pPr marL="0" lvl="0" indent="0" algn="l" rtl="0">
              <a:lnSpc>
                <a:spcPct val="100000"/>
              </a:lnSpc>
              <a:spcBef>
                <a:spcPts val="360"/>
              </a:spcBef>
              <a:spcAft>
                <a:spcPts val="0"/>
              </a:spcAft>
              <a:buSzPts val="1400"/>
              <a:buNone/>
            </a:pPr>
            <a:r>
              <a:rPr lang="nb-NO" dirty="0"/>
              <a:t>Skriv ned problemene der de hører hjemme. Ikke bruk mer enn 10 minutter, denne delen er kun for å varme opp til neste fase.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nb-NO" dirty="0"/>
          </a:p>
        </p:txBody>
      </p:sp>
      <p:sp>
        <p:nvSpPr>
          <p:cNvPr id="174" name="Google Shape;1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sv-SE" noProof="0" dirty="0"/>
              <a:t>När du arbetar med eleverna kan det vara bra att tänka på följande: </a:t>
            </a:r>
          </a:p>
          <a:p>
            <a:pPr marL="457200" marR="0" lvl="0" indent="-228600" algn="l" rtl="0">
              <a:lnSpc>
                <a:spcPct val="100000"/>
              </a:lnSpc>
              <a:spcBef>
                <a:spcPts val="360"/>
              </a:spcBef>
              <a:spcAft>
                <a:spcPts val="0"/>
              </a:spcAft>
              <a:buClr>
                <a:srgbClr val="000000"/>
              </a:buClr>
              <a:buSzPts val="1400"/>
              <a:buFontTx/>
              <a:buChar char="-"/>
            </a:pPr>
            <a:r>
              <a:rPr lang="sv-SE" noProof="0" dirty="0"/>
              <a:t>Alla idéer är goda idéer i denna fasen </a:t>
            </a:r>
          </a:p>
          <a:p>
            <a:pPr marL="457200" marR="0" lvl="0" indent="-228600" algn="l" rtl="0">
              <a:lnSpc>
                <a:spcPct val="100000"/>
              </a:lnSpc>
              <a:spcBef>
                <a:spcPts val="360"/>
              </a:spcBef>
              <a:spcAft>
                <a:spcPts val="0"/>
              </a:spcAft>
              <a:buClr>
                <a:srgbClr val="000000"/>
              </a:buClr>
              <a:buSzPts val="1400"/>
              <a:buFontTx/>
              <a:buChar char="-"/>
            </a:pPr>
            <a:r>
              <a:rPr lang="sv-SE" noProof="0" dirty="0"/>
              <a:t>Det är inte tillåtet för eleverna att kritisera varandras förslag </a:t>
            </a:r>
          </a:p>
          <a:p>
            <a:pPr marL="457200" marR="0" lvl="0" indent="-228600" algn="l" rtl="0">
              <a:lnSpc>
                <a:spcPct val="100000"/>
              </a:lnSpc>
              <a:spcBef>
                <a:spcPts val="360"/>
              </a:spcBef>
              <a:spcAft>
                <a:spcPts val="0"/>
              </a:spcAft>
              <a:buClr>
                <a:srgbClr val="000000"/>
              </a:buClr>
              <a:buSzPts val="1400"/>
              <a:buFontTx/>
              <a:buChar char="-"/>
            </a:pPr>
            <a:r>
              <a:rPr lang="sv-SE" noProof="0" dirty="0"/>
              <a:t>Kvantitet kan leda till kvalitet </a:t>
            </a:r>
          </a:p>
          <a:p>
            <a:pPr marL="457200" marR="0" lvl="0" indent="-228600" algn="l" rtl="0">
              <a:lnSpc>
                <a:spcPct val="100000"/>
              </a:lnSpc>
              <a:spcBef>
                <a:spcPts val="360"/>
              </a:spcBef>
              <a:spcAft>
                <a:spcPts val="0"/>
              </a:spcAft>
              <a:buClr>
                <a:srgbClr val="000000"/>
              </a:buClr>
              <a:buSzPts val="1400"/>
              <a:buFontTx/>
              <a:buChar char="-"/>
            </a:pPr>
            <a:r>
              <a:rPr lang="sv-SE" noProof="0" dirty="0"/>
              <a:t>Sträva efter hitta en innovativ lösning eller förbättring </a:t>
            </a:r>
          </a:p>
        </p:txBody>
      </p:sp>
      <p:sp>
        <p:nvSpPr>
          <p:cNvPr id="181" name="Google Shape;18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sv-SE" noProof="0" dirty="0"/>
              <a:t>Se anteckningarna under nästa bild för hur du som lagledare går vidare och handleder dina elever i deras brainstorming.</a:t>
            </a:r>
          </a:p>
        </p:txBody>
      </p:sp>
      <p:sp>
        <p:nvSpPr>
          <p:cNvPr id="191" name="Google Shape;19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sv-SE" b="0" i="0" dirty="0">
                <a:effectLst/>
                <a:latin typeface="Söhne"/>
              </a:rPr>
              <a:t>Förklara för eleverna hur koordinatsystemet fungerar. Y-axeln beskriver relevansen för ämnet, medan x-axeln beskriver hur tillgängligt problemet är för forskning.</a:t>
            </a:r>
          </a:p>
          <a:p>
            <a:pPr algn="l"/>
            <a:endParaRPr lang="sv-SE" b="0" i="0" dirty="0">
              <a:effectLst/>
              <a:latin typeface="Söhne"/>
            </a:endParaRPr>
          </a:p>
          <a:p>
            <a:pPr algn="l"/>
            <a:r>
              <a:rPr lang="sv-SE" b="0" i="0" dirty="0">
                <a:effectLst/>
                <a:latin typeface="Söhne"/>
              </a:rPr>
              <a:t>Deras lappar kommer att hamna på olika platser, och det är helt okej, och också hela poängen med processen. Försök att hålla tonen mellan eleverna utforskande, inte tävlingsinriktad.</a:t>
            </a:r>
          </a:p>
          <a:p>
            <a:pPr algn="l"/>
            <a:endParaRPr lang="sv-SE" b="0" i="0" dirty="0">
              <a:effectLst/>
              <a:latin typeface="Söhne"/>
            </a:endParaRPr>
          </a:p>
          <a:p>
            <a:pPr algn="l"/>
            <a:r>
              <a:rPr lang="sv-SE" b="0" i="0" dirty="0">
                <a:effectLst/>
                <a:latin typeface="Söhne"/>
              </a:rPr>
              <a:t>Placera gula lapparna där de hör hemma i koordinatsystemet. Vilka idéer bör man satsa vidare på? Idéerna som hamnar i den första kvadranten (överst till höger) är de idéer ni bör arbeta vidare med.</a:t>
            </a:r>
          </a:p>
          <a:p>
            <a:pPr algn="l"/>
            <a:endParaRPr lang="sv-SE" b="0" i="0" dirty="0">
              <a:effectLst/>
              <a:latin typeface="Söhne"/>
            </a:endParaRPr>
          </a:p>
          <a:p>
            <a:pPr algn="l"/>
            <a:r>
              <a:rPr lang="sv-SE" b="0" i="0" dirty="0">
                <a:effectLst/>
                <a:latin typeface="Söhne"/>
              </a:rPr>
              <a:t>Efter processen med relevans och möjlighet att utforska vidare kan ni gå vidare till nästa bild för att sortera mer. </a:t>
            </a:r>
          </a:p>
          <a:p>
            <a:pPr algn="l"/>
            <a:endParaRPr lang="sv-SE" b="0" i="0" dirty="0">
              <a:effectLst/>
              <a:latin typeface="Söhne"/>
            </a:endParaRPr>
          </a:p>
          <a:p>
            <a:pPr algn="l"/>
            <a:r>
              <a:rPr lang="sv-SE" b="0" i="0" dirty="0">
                <a:effectLst/>
                <a:latin typeface="Söhne"/>
              </a:rPr>
              <a:t>Ni kan också byta ut parametrarna på axlarna med andra som ni vill använda. Upprepa processen tills ni har 3-5 idéer kvar och arbeta vidare med dessa.</a:t>
            </a:r>
          </a:p>
          <a:p>
            <a:br>
              <a:rPr lang="sv-SE" dirty="0"/>
            </a:br>
            <a:endParaRPr dirty="0"/>
          </a:p>
        </p:txBody>
      </p:sp>
      <p:sp>
        <p:nvSpPr>
          <p:cNvPr id="201" name="Google Shape;20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no-NO"/>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sv-SE" sz="1200" noProof="0" dirty="0">
                <a:solidFill>
                  <a:schemeClr val="dk1"/>
                </a:solidFill>
                <a:latin typeface="Arial"/>
                <a:ea typeface="Arial"/>
                <a:cs typeface="Arial"/>
                <a:sym typeface="Arial"/>
              </a:rPr>
              <a:t>Placera post-it-lapparna där de hör hemma i koordinatsystemet. Diskutera noga igenom för var utmaning ni sätter upp.  </a:t>
            </a:r>
            <a:endParaRPr lang="sv-SE" noProof="0" dirty="0"/>
          </a:p>
          <a:p>
            <a:pPr marL="457200" marR="0" lvl="0" indent="-228600" algn="l" rtl="0">
              <a:lnSpc>
                <a:spcPct val="100000"/>
              </a:lnSpc>
              <a:spcBef>
                <a:spcPts val="360"/>
              </a:spcBef>
              <a:spcAft>
                <a:spcPts val="0"/>
              </a:spcAft>
              <a:buClr>
                <a:srgbClr val="000000"/>
              </a:buClr>
              <a:buSzPts val="1400"/>
              <a:buFont typeface="Arial"/>
              <a:buNone/>
            </a:pPr>
            <a:endParaRPr lang="sv-SE" sz="1200" noProof="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sv-SE" sz="1200" noProof="0" dirty="0">
                <a:solidFill>
                  <a:schemeClr val="dk1"/>
                </a:solidFill>
                <a:latin typeface="Arial"/>
                <a:ea typeface="Arial"/>
                <a:cs typeface="Arial"/>
                <a:sym typeface="Arial"/>
              </a:rPr>
              <a:t>Målet for FLL är att lösningarna på utmaningarna ska vara innovativa, eller att eleverna på ett innovativt sätt har utvecklat något som redan existerar så att det skapas något nytt/innovativt. </a:t>
            </a:r>
            <a:endParaRPr lang="sv-SE" noProof="0" dirty="0"/>
          </a:p>
          <a:p>
            <a:pPr marL="457200" marR="0" lvl="0" indent="-228600" algn="l" rtl="0">
              <a:lnSpc>
                <a:spcPct val="100000"/>
              </a:lnSpc>
              <a:spcBef>
                <a:spcPts val="360"/>
              </a:spcBef>
              <a:spcAft>
                <a:spcPts val="0"/>
              </a:spcAft>
              <a:buClr>
                <a:srgbClr val="000000"/>
              </a:buClr>
              <a:buSzPts val="1400"/>
              <a:buFont typeface="Arial"/>
              <a:buNone/>
            </a:pPr>
            <a:r>
              <a:rPr lang="sv-SE" sz="1200" noProof="0" dirty="0">
                <a:solidFill>
                  <a:schemeClr val="dk1"/>
                </a:solidFill>
                <a:latin typeface="Arial"/>
                <a:ea typeface="Arial"/>
                <a:cs typeface="Arial"/>
                <a:sym typeface="Arial"/>
              </a:rPr>
              <a:t>När ni har sorterat upp alla utmaningar/problemställningar i koordinatsystemet så kommer ni att ha en antal idéer i den första rutan </a:t>
            </a:r>
            <a:endParaRPr lang="sv-SE" noProof="0" dirty="0"/>
          </a:p>
          <a:p>
            <a:pPr marL="457200" marR="0" lvl="0" indent="-228600" algn="l" rtl="0">
              <a:lnSpc>
                <a:spcPct val="100000"/>
              </a:lnSpc>
              <a:spcBef>
                <a:spcPts val="360"/>
              </a:spcBef>
              <a:spcAft>
                <a:spcPts val="0"/>
              </a:spcAft>
              <a:buClr>
                <a:srgbClr val="000000"/>
              </a:buClr>
              <a:buSzPts val="1400"/>
              <a:buFont typeface="Arial"/>
              <a:buNone/>
            </a:pPr>
            <a:endParaRPr lang="sv-SE" sz="1200" noProof="0" dirty="0">
              <a:solidFill>
                <a:schemeClr val="dk1"/>
              </a:solidFill>
              <a:latin typeface="Arial"/>
              <a:ea typeface="Arial"/>
              <a:cs typeface="Arial"/>
              <a:sym typeface="Arial"/>
            </a:endParaRPr>
          </a:p>
          <a:p>
            <a:r>
              <a:rPr lang="sv-SE" sz="1200" b="0" i="0" u="none" strike="noStrike" cap="none" noProof="0" dirty="0">
                <a:solidFill>
                  <a:schemeClr val="dk1"/>
                </a:solidFill>
                <a:effectLst/>
                <a:latin typeface="Calibri"/>
                <a:ea typeface="Calibri"/>
                <a:cs typeface="Calibri"/>
                <a:sym typeface="Calibri"/>
              </a:rPr>
              <a:t>När problemen sorterades på det första koordinatsystemet</a:t>
            </a:r>
          </a:p>
          <a:p>
            <a:r>
              <a:rPr lang="sv-SE" sz="1200" b="0" i="0" u="none" strike="noStrike" cap="none" noProof="0" dirty="0">
                <a:solidFill>
                  <a:schemeClr val="dk1"/>
                </a:solidFill>
                <a:effectLst/>
                <a:latin typeface="Calibri"/>
                <a:ea typeface="Calibri"/>
                <a:cs typeface="Calibri"/>
                <a:sym typeface="Calibri"/>
              </a:rPr>
              <a:t>Fick ni ett urval idéer från 1: a kvadranten. Fortsätt med dessa idéer och få deltagarna att ställa in</a:t>
            </a:r>
          </a:p>
          <a:p>
            <a:r>
              <a:rPr lang="sv-SE" sz="1200" b="0" i="0" u="none" strike="noStrike" cap="none" noProof="0" dirty="0">
                <a:solidFill>
                  <a:schemeClr val="dk1"/>
                </a:solidFill>
                <a:effectLst/>
                <a:latin typeface="Calibri"/>
                <a:ea typeface="Calibri"/>
                <a:cs typeface="Calibri"/>
                <a:sym typeface="Calibri"/>
              </a:rPr>
              <a:t>de går in i detta koordinatsystem.</a:t>
            </a:r>
          </a:p>
          <a:p>
            <a:r>
              <a:rPr lang="sv-SE" sz="1200" b="0" i="0" u="none" strike="noStrike" cap="none" noProof="0" dirty="0">
                <a:solidFill>
                  <a:schemeClr val="dk1"/>
                </a:solidFill>
                <a:effectLst/>
                <a:latin typeface="Calibri"/>
                <a:ea typeface="Calibri"/>
                <a:cs typeface="Calibri"/>
                <a:sym typeface="Calibri"/>
              </a:rPr>
              <a:t> </a:t>
            </a:r>
          </a:p>
          <a:p>
            <a:r>
              <a:rPr lang="sv-SE" sz="1200" b="0" i="0" u="none" strike="noStrike" cap="none" noProof="0" dirty="0">
                <a:solidFill>
                  <a:schemeClr val="dk1"/>
                </a:solidFill>
                <a:effectLst/>
                <a:latin typeface="Calibri"/>
                <a:ea typeface="Calibri"/>
                <a:cs typeface="Calibri"/>
                <a:sym typeface="Calibri"/>
              </a:rPr>
              <a:t>På samma sätt som det tidigare koordinatsystemet vill vi hitta de idéer som slutar i den första kvadranten. </a:t>
            </a:r>
          </a:p>
          <a:p>
            <a:r>
              <a:rPr lang="sv-SE" sz="1200" b="0" i="0" u="none" strike="noStrike" cap="none" noProof="0" dirty="0">
                <a:solidFill>
                  <a:schemeClr val="dk1"/>
                </a:solidFill>
                <a:effectLst/>
                <a:latin typeface="Calibri"/>
                <a:ea typeface="Calibri"/>
                <a:cs typeface="Calibri"/>
                <a:sym typeface="Calibri"/>
              </a:rPr>
              <a:t>Som idéer sitter du kvar med nu? Vissa har en, andra har många. Samla dem i 1: a kvadranten och</a:t>
            </a:r>
          </a:p>
          <a:p>
            <a:r>
              <a:rPr lang="sv-SE" sz="1200" b="0" i="0" u="none" strike="noStrike" cap="none" noProof="0" dirty="0">
                <a:solidFill>
                  <a:schemeClr val="dk1"/>
                </a:solidFill>
                <a:effectLst/>
                <a:latin typeface="Calibri"/>
                <a:ea typeface="Calibri"/>
                <a:cs typeface="Calibri"/>
                <a:sym typeface="Calibri"/>
              </a:rPr>
              <a:t>följ instruktionerna på nästa sida. Nu är målet att göra det så att hela laget känner sig delaktiga</a:t>
            </a:r>
          </a:p>
          <a:p>
            <a:r>
              <a:rPr lang="sv-SE" sz="1200" b="0" i="0" u="none" strike="noStrike" cap="none" noProof="0" dirty="0">
                <a:solidFill>
                  <a:schemeClr val="dk1"/>
                </a:solidFill>
                <a:effectLst/>
                <a:latin typeface="Calibri"/>
                <a:ea typeface="Calibri"/>
                <a:cs typeface="Calibri"/>
                <a:sym typeface="Calibri"/>
              </a:rPr>
              <a:t>utvecklingen av idén och ägandet av projektet. Slutligen måste du välja vilken du ska fortsätta med.</a:t>
            </a:r>
          </a:p>
          <a:p>
            <a:pPr marL="457200" marR="0" lvl="0" indent="-228600" algn="l" rtl="0">
              <a:lnSpc>
                <a:spcPct val="100000"/>
              </a:lnSpc>
              <a:spcBef>
                <a:spcPts val="360"/>
              </a:spcBef>
              <a:spcAft>
                <a:spcPts val="0"/>
              </a:spcAft>
              <a:buClr>
                <a:srgbClr val="000000"/>
              </a:buClr>
              <a:buSzPts val="1400"/>
              <a:buFont typeface="Arial"/>
              <a:buNone/>
            </a:pPr>
            <a:endParaRPr lang="nb-NO" dirty="0"/>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14" name="Google Shape;21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no-NO"/>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lang="sv-SE" noProof="0" dirty="0"/>
          </a:p>
          <a:p>
            <a:pPr marL="0" lvl="0" indent="0" algn="l" rtl="0">
              <a:lnSpc>
                <a:spcPct val="100000"/>
              </a:lnSpc>
              <a:spcBef>
                <a:spcPts val="360"/>
              </a:spcBef>
              <a:spcAft>
                <a:spcPts val="0"/>
              </a:spcAft>
              <a:buSzPts val="1400"/>
              <a:buNone/>
            </a:pPr>
            <a:r>
              <a:rPr lang="sv-SE" noProof="0" dirty="0"/>
              <a:t>Skriv ned de mest aktuella idéerna från förra steget på var sitt A4-ark som du delar ut till  grupper på 3 elever per grupp. </a:t>
            </a:r>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27" name="Google Shape;22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sv-SE" noProof="0" dirty="0"/>
              <a:t>Mellan steg 3 och 4 kan det vara klokt att läsa igenom innehållet på alla ark/papper för verkligen säkerställa att alla kommentarer är positiva och framåtsyftande. Efter det kan ni gå vidare med att skriva upp alla de identifierade problemen på tavlan, medan någon elev läser upp viktiga nyckelord kopplade till vart och ett av dem. </a:t>
            </a:r>
          </a:p>
          <a:p>
            <a:pPr marL="457200" marR="0" lvl="0" indent="-228600" algn="l" rtl="0">
              <a:lnSpc>
                <a:spcPct val="100000"/>
              </a:lnSpc>
              <a:spcBef>
                <a:spcPts val="360"/>
              </a:spcBef>
              <a:spcAft>
                <a:spcPts val="0"/>
              </a:spcAft>
              <a:buClr>
                <a:srgbClr val="000000"/>
              </a:buClr>
              <a:buSzPts val="1400"/>
              <a:buFont typeface="Arial"/>
              <a:buNone/>
            </a:pPr>
            <a:r>
              <a:rPr lang="sv-SE" noProof="0" dirty="0"/>
              <a:t>Låt eleverna rösta kring vilket problem/vilken utmaning de vill jobba vidare med. Innan ni röstar så är det bra att påminna dem om målet är att de ska vilja forska kring den utmaningen och hitta en lösning till den tillsammans. Därför bör de tänka efter noga utifrån frågorna ovan och noga välja något de verkligen vill lära sig mer om och tror att de kommer att hitta en kreativ lösning på tillsammans med sina lagkamrater. </a:t>
            </a:r>
          </a:p>
          <a:p>
            <a:pPr marL="457200" marR="0" lvl="0" indent="-228600" algn="l" rtl="0">
              <a:lnSpc>
                <a:spcPct val="100000"/>
              </a:lnSpc>
              <a:spcBef>
                <a:spcPts val="360"/>
              </a:spcBef>
              <a:spcAft>
                <a:spcPts val="0"/>
              </a:spcAft>
              <a:buClr>
                <a:srgbClr val="000000"/>
              </a:buClr>
              <a:buSzPts val="1400"/>
              <a:buFont typeface="Arial"/>
              <a:buNone/>
            </a:pPr>
            <a:endParaRPr lang="sv-SE" noProof="0" dirty="0"/>
          </a:p>
          <a:p>
            <a:pPr marL="457200" marR="0" lvl="0" indent="-228600" algn="l" rtl="0">
              <a:lnSpc>
                <a:spcPct val="100000"/>
              </a:lnSpc>
              <a:spcBef>
                <a:spcPts val="360"/>
              </a:spcBef>
              <a:spcAft>
                <a:spcPts val="0"/>
              </a:spcAft>
              <a:buClr>
                <a:srgbClr val="000000"/>
              </a:buClr>
              <a:buSzPts val="1400"/>
              <a:buFont typeface="Arial"/>
              <a:buNone/>
            </a:pPr>
            <a:r>
              <a:rPr lang="sv-SE" noProof="0" dirty="0"/>
              <a:t>Om det är många i laget eller om ni inte klarar av att få fram en specifik idé, så kan ni välja att starta upp med flera idéer, och sedan väljer ni den som har störst potential efter att ni arbetat med dem ett tag eller så hittar ni ett sätt att arbeta samman dem till en idé. </a:t>
            </a:r>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35" name="Google Shape;2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sv-SE" noProof="0" dirty="0"/>
              <a:t>Översikt över den vidare processen. Exempel för att ge eleverna en ide kring hur de kan göra. </a:t>
            </a:r>
          </a:p>
        </p:txBody>
      </p:sp>
      <p:sp>
        <p:nvSpPr>
          <p:cNvPr id="243" name="Google Shape;24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c6f5c778a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sv-SE" noProof="0" dirty="0"/>
              <a:t>Att samtala om: I årets uppdrag ska vi lösa flera problem/utmaningar;  </a:t>
            </a:r>
          </a:p>
          <a:p>
            <a:pPr marL="171450" lvl="0" indent="-171450" algn="l" rtl="0">
              <a:lnSpc>
                <a:spcPct val="100000"/>
              </a:lnSpc>
              <a:spcBef>
                <a:spcPts val="360"/>
              </a:spcBef>
              <a:spcAft>
                <a:spcPts val="0"/>
              </a:spcAft>
              <a:buSzPts val="1400"/>
              <a:buFont typeface="Calibri"/>
              <a:buChar char="-"/>
            </a:pPr>
            <a:r>
              <a:rPr lang="sv-SE" noProof="0" dirty="0"/>
              <a:t>Vi ska komma på en innovativ lösning på en problemställning vi själva väljer</a:t>
            </a:r>
          </a:p>
          <a:p>
            <a:pPr marL="171450" lvl="0" indent="-171450" algn="l" rtl="0">
              <a:lnSpc>
                <a:spcPct val="100000"/>
              </a:lnSpc>
              <a:spcBef>
                <a:spcPts val="360"/>
              </a:spcBef>
              <a:spcAft>
                <a:spcPts val="0"/>
              </a:spcAft>
              <a:buSzPts val="1400"/>
              <a:buFont typeface="Calibri"/>
              <a:buChar char="-"/>
            </a:pPr>
            <a:r>
              <a:rPr lang="sv-SE" noProof="0" dirty="0"/>
              <a:t>Vi ska designa en LEGO robot</a:t>
            </a:r>
          </a:p>
          <a:p>
            <a:pPr marL="171450" lvl="0" indent="-171450" algn="l" rtl="0">
              <a:lnSpc>
                <a:spcPct val="100000"/>
              </a:lnSpc>
              <a:spcBef>
                <a:spcPts val="360"/>
              </a:spcBef>
              <a:spcAft>
                <a:spcPts val="0"/>
              </a:spcAft>
              <a:buSzPts val="1400"/>
              <a:buFont typeface="Calibri"/>
              <a:buChar char="-"/>
            </a:pPr>
            <a:r>
              <a:rPr lang="sv-SE" noProof="0" dirty="0"/>
              <a:t>Vi ska programmera roboten till att lösa uppdrag på en robotbana </a:t>
            </a:r>
          </a:p>
          <a:p>
            <a:pPr marL="171450" lvl="0" indent="-171450" algn="l" rtl="0">
              <a:lnSpc>
                <a:spcPct val="100000"/>
              </a:lnSpc>
              <a:spcBef>
                <a:spcPts val="360"/>
              </a:spcBef>
              <a:spcAft>
                <a:spcPts val="0"/>
              </a:spcAft>
              <a:buSzPts val="1400"/>
              <a:buFont typeface="Calibri"/>
              <a:buChar char="-"/>
            </a:pPr>
            <a:r>
              <a:rPr lang="sv-SE" noProof="0" dirty="0"/>
              <a:t>Vi ska jobba med kärnvärdena och komma ihåg att vara goda lagmedlemmar!</a:t>
            </a:r>
          </a:p>
        </p:txBody>
      </p:sp>
      <p:sp>
        <p:nvSpPr>
          <p:cNvPr id="54" name="Google Shape;54;gc6f5c778a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sv-SE" i="0" noProof="0" dirty="0">
                <a:solidFill>
                  <a:schemeClr val="accent1"/>
                </a:solidFill>
              </a:rPr>
              <a:t>Denna utforskande arbetsmetod leder ofta till att eleverna tänker innovativt.  </a:t>
            </a:r>
            <a:endParaRPr lang="sv-SE" noProof="0" dirty="0"/>
          </a:p>
          <a:p>
            <a:pPr marL="457200" marR="0" lvl="0" indent="-228600" algn="l" rtl="0">
              <a:lnSpc>
                <a:spcPct val="100000"/>
              </a:lnSpc>
              <a:spcBef>
                <a:spcPts val="360"/>
              </a:spcBef>
              <a:spcAft>
                <a:spcPts val="0"/>
              </a:spcAft>
              <a:buClr>
                <a:srgbClr val="000000"/>
              </a:buClr>
              <a:buSzPts val="1400"/>
              <a:buFont typeface="Arial"/>
              <a:buNone/>
            </a:pPr>
            <a:r>
              <a:rPr lang="sv-SE" i="0" noProof="0" dirty="0">
                <a:solidFill>
                  <a:schemeClr val="accent1"/>
                </a:solidFill>
              </a:rPr>
              <a:t>De ser behov av nya uppfinningar/lösningar eller ser möjligheter för att hitta förbättringar till redan existerande lösningar.  </a:t>
            </a:r>
            <a:endParaRPr lang="sv-SE" noProof="0" dirty="0"/>
          </a:p>
          <a:p>
            <a:pPr marL="457200" marR="0" lvl="0" indent="-228600" algn="l" rtl="0">
              <a:lnSpc>
                <a:spcPct val="100000"/>
              </a:lnSpc>
              <a:spcBef>
                <a:spcPts val="360"/>
              </a:spcBef>
              <a:spcAft>
                <a:spcPts val="0"/>
              </a:spcAft>
              <a:buClr>
                <a:srgbClr val="000000"/>
              </a:buClr>
              <a:buSzPts val="1400"/>
              <a:buFont typeface="Arial"/>
              <a:buNone/>
            </a:pPr>
            <a:r>
              <a:rPr lang="sv-SE" i="0" noProof="0" dirty="0">
                <a:solidFill>
                  <a:schemeClr val="accent1"/>
                </a:solidFill>
              </a:rPr>
              <a:t>Lagledarens roll är att uppmuntra och motivera eleverna när de arbetar med innovation.  </a:t>
            </a:r>
            <a:endParaRPr lang="sv-SE" noProof="0" dirty="0"/>
          </a:p>
          <a:p>
            <a:pPr marL="457200" marR="0" lvl="0" indent="-228600" algn="l" rtl="0">
              <a:lnSpc>
                <a:spcPct val="100000"/>
              </a:lnSpc>
              <a:spcBef>
                <a:spcPts val="360"/>
              </a:spcBef>
              <a:spcAft>
                <a:spcPts val="0"/>
              </a:spcAft>
              <a:buClr>
                <a:srgbClr val="000000"/>
              </a:buClr>
              <a:buSzPts val="1400"/>
              <a:buFont typeface="Arial"/>
              <a:buNone/>
            </a:pPr>
            <a:endParaRPr lang="sv-SE" i="0" noProof="0" dirty="0"/>
          </a:p>
          <a:p>
            <a:pPr marL="457200" marR="0" lvl="0" indent="-228600" algn="l" rtl="0">
              <a:lnSpc>
                <a:spcPct val="100000"/>
              </a:lnSpc>
              <a:spcBef>
                <a:spcPts val="360"/>
              </a:spcBef>
              <a:spcAft>
                <a:spcPts val="0"/>
              </a:spcAft>
              <a:buClr>
                <a:srgbClr val="000000"/>
              </a:buClr>
              <a:buSzPts val="1400"/>
              <a:buFont typeface="Arial"/>
              <a:buNone/>
            </a:pPr>
            <a:r>
              <a:rPr lang="sv-SE" i="0" noProof="0" dirty="0"/>
              <a:t>Dessa frågor kan plockas fram när som helst under hela processen för att komma vidare eller för att kryssa av färdiga uppdrag.  </a:t>
            </a:r>
            <a:endParaRPr lang="sv-SE" noProof="0" dirty="0"/>
          </a:p>
        </p:txBody>
      </p:sp>
      <p:sp>
        <p:nvSpPr>
          <p:cNvPr id="250" name="Google Shape;25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no-NO"/>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21d225f6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sv-SE" noProof="0"/>
              <a:t>Gå igenom dessa punkter i slutet av första veckan eller början av andra:  </a:t>
            </a:r>
          </a:p>
          <a:p>
            <a:pPr marL="0" marR="0" lvl="0" indent="0" algn="l" rtl="0">
              <a:lnSpc>
                <a:spcPct val="100000"/>
              </a:lnSpc>
              <a:spcBef>
                <a:spcPts val="360"/>
              </a:spcBef>
              <a:spcAft>
                <a:spcPts val="0"/>
              </a:spcAft>
              <a:buClr>
                <a:srgbClr val="000000"/>
              </a:buClr>
              <a:buSzPts val="1400"/>
              <a:buFont typeface="Arial"/>
              <a:buNone/>
            </a:pPr>
            <a:endParaRPr lang="sv-SE" noProof="0"/>
          </a:p>
          <a:p>
            <a:pPr marL="0" marR="0" lvl="0" indent="0" algn="l" rtl="0">
              <a:lnSpc>
                <a:spcPct val="100000"/>
              </a:lnSpc>
              <a:spcBef>
                <a:spcPts val="360"/>
              </a:spcBef>
              <a:spcAft>
                <a:spcPts val="0"/>
              </a:spcAft>
              <a:buClr>
                <a:srgbClr val="000000"/>
              </a:buClr>
              <a:buSzPts val="1400"/>
              <a:buFont typeface="Arial"/>
              <a:buNone/>
            </a:pPr>
            <a:r>
              <a:rPr lang="sv-SE" noProof="0"/>
              <a:t>För att verkligen ha roligt under arbetets gång och under turneringen så är det viktigt att planera, strukturera sitt arbete och sätta upp mål för det. Är ni nya i FLL så håll målen så konkreta som möjligt och ju mer erfarenhet ni har ju mer kan ni utöka detta arbete allteftersom ni får mer erfarenhet. Första året kan det räcka med att ha som mål att klara av de grundläggande uppdragen. Andra årets kan det vara kul att satsa på att bli nominerad i en av deltävlingarna kanske och slutligen kanske ni vill sikta på Championspriset. Oavsett vilka mål ni sätter för ert lag så är det allra viktigaste att ni har skojigt genom hela arbetet och att ni utforskar och lär er nya saker samtidigt. Prata igenom följande frågor med laget innan ni går vidare i processen:  </a:t>
            </a:r>
          </a:p>
          <a:p>
            <a:pPr marL="0" lvl="0" indent="0" algn="l" rtl="0">
              <a:lnSpc>
                <a:spcPct val="100000"/>
              </a:lnSpc>
              <a:spcBef>
                <a:spcPts val="360"/>
              </a:spcBef>
              <a:spcAft>
                <a:spcPts val="0"/>
              </a:spcAft>
              <a:buSzPts val="1400"/>
              <a:buNone/>
            </a:pPr>
            <a:endParaRPr dirty="0"/>
          </a:p>
        </p:txBody>
      </p:sp>
      <p:sp>
        <p:nvSpPr>
          <p:cNvPr id="258" name="Google Shape;258;gd21d225f6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c6f5c778a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c6f5c778a4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noProof="0" dirty="0"/>
              <a:t>Kärnvärdena i FLL är hörnstenen i allt arbetet. Det är det grundläggande element som </a:t>
            </a:r>
            <a:r>
              <a:rPr lang="sv-SE" sz="1200" noProof="0" dirty="0" err="1"/>
              <a:t>skijler</a:t>
            </a:r>
            <a:r>
              <a:rPr lang="sv-SE" sz="1200" noProof="0" dirty="0"/>
              <a:t> FLL från andra liknande tävlingar i sitt slag. </a:t>
            </a:r>
            <a:endParaRPr lang="sv-SE" noProof="0" dirty="0"/>
          </a:p>
          <a:p>
            <a:pPr marL="0" lvl="0" indent="0" algn="l" rtl="0">
              <a:lnSpc>
                <a:spcPct val="100000"/>
              </a:lnSpc>
              <a:spcBef>
                <a:spcPts val="0"/>
              </a:spcBef>
              <a:spcAft>
                <a:spcPts val="0"/>
              </a:spcAft>
              <a:buSzPts val="1400"/>
              <a:buNone/>
            </a:pPr>
            <a:endParaRPr lang="sv-SE" sz="1200" noProof="0" dirty="0"/>
          </a:p>
          <a:p>
            <a:pPr marL="0" lvl="0" indent="0" algn="l" rtl="0">
              <a:lnSpc>
                <a:spcPct val="100000"/>
              </a:lnSpc>
              <a:spcBef>
                <a:spcPts val="0"/>
              </a:spcBef>
              <a:spcAft>
                <a:spcPts val="0"/>
              </a:spcAft>
              <a:buSzPts val="1400"/>
              <a:buNone/>
            </a:pPr>
            <a:r>
              <a:rPr lang="sv-SE" sz="1200" noProof="0" dirty="0"/>
              <a:t>Laget ska jobba med kärnvärdena genomgående i allt de gör. Direkt och indirekt. Under hela projekttiden bör laget dokumentera situationer där visar upp exempel på hur de arbetat efter Kärnvärdena så att de enkelt kan berätta om och visa upp det på turneringen. Tänk på att de gäller lika mycket på turneringen som under arbetet men då i ett större sammanhang. </a:t>
            </a:r>
            <a:endParaRPr lang="sv-SE" noProof="0" dirty="0"/>
          </a:p>
        </p:txBody>
      </p:sp>
      <p:sp>
        <p:nvSpPr>
          <p:cNvPr id="65" name="Google Shape;65;gc6f5c778a4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o-NO"/>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5c778a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lang="nb-NO" dirty="0"/>
          </a:p>
          <a:p>
            <a:pPr marL="0" lvl="0" indent="457200" algn="l" rtl="0">
              <a:lnSpc>
                <a:spcPct val="115000"/>
              </a:lnSpc>
              <a:spcBef>
                <a:spcPts val="0"/>
              </a:spcBef>
              <a:spcAft>
                <a:spcPts val="0"/>
              </a:spcAft>
              <a:buSzPts val="1400"/>
              <a:buNone/>
            </a:pPr>
            <a:r>
              <a:rPr lang="sv-SE" noProof="0" dirty="0">
                <a:solidFill>
                  <a:srgbClr val="000000"/>
                </a:solidFill>
                <a:latin typeface="Arial"/>
                <a:ea typeface="Arial"/>
                <a:cs typeface="Arial"/>
                <a:sym typeface="Arial"/>
              </a:rPr>
              <a:t>1. Leverera en skriftlig rapport om ert arbetet och vad ni har kommit fram till</a:t>
            </a:r>
            <a:endParaRPr lang="sv-SE" noProof="0" dirty="0"/>
          </a:p>
          <a:p>
            <a:pPr marL="0" lvl="0" indent="457200" algn="l" rtl="0">
              <a:lnSpc>
                <a:spcPct val="115000"/>
              </a:lnSpc>
              <a:spcBef>
                <a:spcPts val="0"/>
              </a:spcBef>
              <a:spcAft>
                <a:spcPts val="0"/>
              </a:spcAft>
              <a:buSzPts val="1400"/>
              <a:buNone/>
            </a:pPr>
            <a:r>
              <a:rPr lang="sv-SE" noProof="0" dirty="0">
                <a:solidFill>
                  <a:srgbClr val="000000"/>
                </a:solidFill>
                <a:latin typeface="Arial"/>
                <a:ea typeface="Arial"/>
                <a:cs typeface="Arial"/>
                <a:sym typeface="Arial"/>
              </a:rPr>
              <a:t>2. Genomföra presentationer av projekt, teknik och kärnvärden (3 x 5 minuter)</a:t>
            </a:r>
            <a:endParaRPr lang="sv-SE" noProof="0" dirty="0"/>
          </a:p>
          <a:p>
            <a:pPr marL="0" lvl="0" indent="457200" algn="l" rtl="0">
              <a:lnSpc>
                <a:spcPct val="115000"/>
              </a:lnSpc>
              <a:spcBef>
                <a:spcPts val="0"/>
              </a:spcBef>
              <a:spcAft>
                <a:spcPts val="0"/>
              </a:spcAft>
              <a:buSzPts val="1400"/>
              <a:buNone/>
            </a:pPr>
            <a:r>
              <a:rPr lang="sv-SE" noProof="0" dirty="0">
                <a:solidFill>
                  <a:srgbClr val="000000"/>
                </a:solidFill>
                <a:latin typeface="Arial"/>
                <a:ea typeface="Arial"/>
                <a:cs typeface="Arial"/>
                <a:sym typeface="Arial"/>
              </a:rPr>
              <a:t>3. Programmera och öva för robotmatcherna på turneringen  (3 x 2,5 minuter)</a:t>
            </a:r>
          </a:p>
          <a:p>
            <a:pPr marL="0" lvl="0" indent="457200" algn="l" rtl="0">
              <a:lnSpc>
                <a:spcPct val="115000"/>
              </a:lnSpc>
              <a:spcBef>
                <a:spcPts val="0"/>
              </a:spcBef>
              <a:spcAft>
                <a:spcPts val="0"/>
              </a:spcAft>
              <a:buSzPts val="1400"/>
              <a:buNone/>
            </a:pPr>
            <a:r>
              <a:rPr lang="sv-SE" noProof="0" dirty="0">
                <a:solidFill>
                  <a:srgbClr val="000000"/>
                </a:solidFill>
                <a:latin typeface="Arial"/>
                <a:ea typeface="Arial"/>
                <a:cs typeface="Arial"/>
                <a:sym typeface="Arial"/>
              </a:rPr>
              <a:t>4. Förbered/dekorera er monter till turneringen</a:t>
            </a:r>
          </a:p>
          <a:p>
            <a:pPr marL="0" lvl="0" indent="457200" algn="l" rtl="0">
              <a:lnSpc>
                <a:spcPct val="115000"/>
              </a:lnSpc>
              <a:spcBef>
                <a:spcPts val="0"/>
              </a:spcBef>
              <a:spcAft>
                <a:spcPts val="0"/>
              </a:spcAft>
              <a:buSzPts val="1400"/>
              <a:buNone/>
            </a:pPr>
            <a:r>
              <a:rPr lang="sv-SE" noProof="0" dirty="0">
                <a:solidFill>
                  <a:srgbClr val="000000"/>
                </a:solidFill>
                <a:latin typeface="Arial"/>
                <a:ea typeface="Arial"/>
                <a:cs typeface="Arial"/>
                <a:sym typeface="Arial"/>
              </a:rPr>
              <a:t>5. Delta på turnering</a:t>
            </a:r>
          </a:p>
          <a:p>
            <a:pPr marL="0" lvl="0" indent="0" algn="l" rtl="0">
              <a:lnSpc>
                <a:spcPct val="100000"/>
              </a:lnSpc>
              <a:spcBef>
                <a:spcPts val="360"/>
              </a:spcBef>
              <a:spcAft>
                <a:spcPts val="0"/>
              </a:spcAft>
              <a:buSzPts val="1400"/>
              <a:buNone/>
            </a:pPr>
            <a:endParaRPr dirty="0"/>
          </a:p>
        </p:txBody>
      </p:sp>
      <p:sp>
        <p:nvSpPr>
          <p:cNvPr id="73" name="Google Shape;73;gc6f5c778a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nb-NO" dirty="0"/>
              <a:t>Film: </a:t>
            </a:r>
            <a:r>
              <a:rPr lang="nb-NO" dirty="0" err="1"/>
              <a:t>Detta</a:t>
            </a:r>
            <a:r>
              <a:rPr lang="nb-NO" dirty="0"/>
              <a:t> </a:t>
            </a:r>
            <a:r>
              <a:rPr lang="nb-NO" dirty="0" err="1"/>
              <a:t>är</a:t>
            </a:r>
            <a:r>
              <a:rPr lang="nb-NO" dirty="0"/>
              <a:t> framtiden.</a:t>
            </a:r>
            <a:endParaRPr dirty="0"/>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nb-NO" dirty="0"/>
              <a:t>Film: </a:t>
            </a:r>
            <a:r>
              <a:rPr lang="nb-NO" dirty="0" err="1"/>
              <a:t>Kunskaper</a:t>
            </a:r>
            <a:r>
              <a:rPr lang="nb-NO" dirty="0"/>
              <a:t> </a:t>
            </a:r>
            <a:r>
              <a:rPr lang="nb-NO" dirty="0" err="1"/>
              <a:t>för</a:t>
            </a:r>
            <a:r>
              <a:rPr lang="nb-NO" dirty="0"/>
              <a:t> livet</a:t>
            </a:r>
            <a:endParaRPr dirty="0"/>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420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320"/>
              </a:spcBef>
              <a:spcAft>
                <a:spcPts val="0"/>
              </a:spcAft>
              <a:buClr>
                <a:schemeClr val="dk1"/>
              </a:buClr>
              <a:buSzPts val="1600"/>
              <a:buChar char="•"/>
            </a:pPr>
            <a:r>
              <a:rPr lang="sv-SE" noProof="0" dirty="0"/>
              <a:t>Lära dig att programmera/mer om programmering </a:t>
            </a:r>
          </a:p>
          <a:p>
            <a:pPr marL="457200" lvl="0" indent="-330200" algn="l" rtl="0">
              <a:lnSpc>
                <a:spcPct val="100000"/>
              </a:lnSpc>
              <a:spcBef>
                <a:spcPts val="320"/>
              </a:spcBef>
              <a:spcAft>
                <a:spcPts val="0"/>
              </a:spcAft>
              <a:buClr>
                <a:schemeClr val="dk1"/>
              </a:buClr>
              <a:buSzPts val="1600"/>
              <a:buChar char="•"/>
            </a:pPr>
            <a:r>
              <a:rPr lang="sv-SE" noProof="0" dirty="0"/>
              <a:t>Jobba med projektledning</a:t>
            </a:r>
          </a:p>
          <a:p>
            <a:pPr marL="457200" lvl="0" indent="-330200" algn="l" rtl="0">
              <a:lnSpc>
                <a:spcPct val="100000"/>
              </a:lnSpc>
              <a:spcBef>
                <a:spcPts val="320"/>
              </a:spcBef>
              <a:spcAft>
                <a:spcPts val="0"/>
              </a:spcAft>
              <a:buClr>
                <a:schemeClr val="dk1"/>
              </a:buClr>
              <a:buSzPts val="1600"/>
              <a:buChar char="•"/>
            </a:pPr>
            <a:r>
              <a:rPr lang="sv-SE" noProof="0" dirty="0"/>
              <a:t>Jobba som forskare och ingenjör</a:t>
            </a:r>
          </a:p>
          <a:p>
            <a:pPr marL="457200" lvl="0" indent="-330200" algn="l" rtl="0">
              <a:lnSpc>
                <a:spcPct val="100000"/>
              </a:lnSpc>
              <a:spcBef>
                <a:spcPts val="320"/>
              </a:spcBef>
              <a:spcAft>
                <a:spcPts val="0"/>
              </a:spcAft>
              <a:buClr>
                <a:schemeClr val="dk1"/>
              </a:buClr>
              <a:buSzPts val="1600"/>
              <a:buChar char="•"/>
            </a:pPr>
            <a:r>
              <a:rPr lang="sv-SE" noProof="0" dirty="0"/>
              <a:t>Lära om yrken du kanske aldrig hört talas om tidigare </a:t>
            </a:r>
          </a:p>
          <a:p>
            <a:pPr marL="457200" lvl="0" indent="-330200" algn="l" rtl="0">
              <a:lnSpc>
                <a:spcPct val="100000"/>
              </a:lnSpc>
              <a:spcBef>
                <a:spcPts val="320"/>
              </a:spcBef>
              <a:spcAft>
                <a:spcPts val="0"/>
              </a:spcAft>
              <a:buClr>
                <a:schemeClr val="dk1"/>
              </a:buClr>
              <a:buSzPts val="1600"/>
              <a:buChar char="•"/>
            </a:pPr>
            <a:r>
              <a:rPr lang="sv-SE" noProof="0" dirty="0"/>
              <a:t>Hitta lösningar till riktigt världsproblem </a:t>
            </a:r>
            <a:endParaRPr lang="sv-SE" noProof="0" dirty="0">
              <a:highlight>
                <a:srgbClr val="FFFF00"/>
              </a:highlight>
            </a:endParaRPr>
          </a:p>
          <a:p>
            <a:pPr marL="457200" lvl="0" indent="-330200" algn="l" rtl="0">
              <a:lnSpc>
                <a:spcPct val="100000"/>
              </a:lnSpc>
              <a:spcBef>
                <a:spcPts val="320"/>
              </a:spcBef>
              <a:spcAft>
                <a:spcPts val="0"/>
              </a:spcAft>
              <a:buClr>
                <a:schemeClr val="dk1"/>
              </a:buClr>
              <a:buSzPts val="1600"/>
              <a:buChar char="•"/>
            </a:pPr>
            <a:r>
              <a:rPr lang="sv-SE" noProof="0" dirty="0"/>
              <a:t>Att hålla ut när du periodvis möter motgångar och svårigheter</a:t>
            </a:r>
          </a:p>
          <a:p>
            <a:pPr marL="457200" lvl="0" indent="-330200" algn="l" rtl="0">
              <a:lnSpc>
                <a:spcPct val="100000"/>
              </a:lnSpc>
              <a:spcBef>
                <a:spcPts val="320"/>
              </a:spcBef>
              <a:spcAft>
                <a:spcPts val="0"/>
              </a:spcAft>
              <a:buClr>
                <a:schemeClr val="dk1"/>
              </a:buClr>
              <a:buSzPts val="1600"/>
              <a:buChar char="•"/>
            </a:pPr>
            <a:r>
              <a:rPr lang="sv-SE" noProof="0" dirty="0"/>
              <a:t>Bli självständig och bra på att samarbeta </a:t>
            </a:r>
          </a:p>
          <a:p>
            <a:pPr marL="457200" lvl="0" indent="-330200" algn="l" rtl="0">
              <a:lnSpc>
                <a:spcPct val="100000"/>
              </a:lnSpc>
              <a:spcBef>
                <a:spcPts val="320"/>
              </a:spcBef>
              <a:spcAft>
                <a:spcPts val="0"/>
              </a:spcAft>
              <a:buClr>
                <a:schemeClr val="dk1"/>
              </a:buClr>
              <a:buSzPts val="1600"/>
              <a:buChar char="•"/>
            </a:pPr>
            <a:r>
              <a:rPr lang="sv-SE" noProof="0" dirty="0"/>
              <a:t>Nå mål du sätter upp själv! </a:t>
            </a:r>
          </a:p>
          <a:p>
            <a:pPr marL="457200" lvl="0" indent="-330200" algn="l" rtl="0">
              <a:lnSpc>
                <a:spcPct val="100000"/>
              </a:lnSpc>
              <a:spcBef>
                <a:spcPts val="320"/>
              </a:spcBef>
              <a:spcAft>
                <a:spcPts val="0"/>
              </a:spcAft>
              <a:buClr>
                <a:schemeClr val="dk1"/>
              </a:buClr>
              <a:buSzPts val="1600"/>
              <a:buChar char="•"/>
            </a:pPr>
            <a:r>
              <a:rPr lang="sv-SE" noProof="0" dirty="0"/>
              <a:t>Träffa andra lag före eller under turneringen och lära dig mer av dem kring hur de har arbetat och vad de har lärt sig </a:t>
            </a:r>
          </a:p>
          <a:p>
            <a:pPr marL="457200" lvl="0" indent="-330200" algn="l" rtl="0">
              <a:lnSpc>
                <a:spcPct val="100000"/>
              </a:lnSpc>
              <a:spcBef>
                <a:spcPts val="320"/>
              </a:spcBef>
              <a:spcAft>
                <a:spcPts val="0"/>
              </a:spcAft>
              <a:buClr>
                <a:schemeClr val="dk1"/>
              </a:buClr>
              <a:buSzPts val="1600"/>
              <a:buChar char="•"/>
            </a:pPr>
            <a:r>
              <a:rPr lang="sv-SE" noProof="0" dirty="0"/>
              <a:t>Få vara en del av ett globalt sammanhang av FLL-deltagare som alla arbetar med att hitta lösningar till samma utmaning som ni </a:t>
            </a:r>
          </a:p>
        </p:txBody>
      </p:sp>
      <p:sp>
        <p:nvSpPr>
          <p:cNvPr id="94" name="Google Shape;9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sv-SE" b="0" i="0" dirty="0">
                <a:solidFill>
                  <a:srgbClr val="374151"/>
                </a:solidFill>
                <a:effectLst/>
                <a:latin typeface="Söhne"/>
              </a:rPr>
              <a:t>Denna bild är till för att visa eleverna att alla kommer att hitta en roll i FLL-projektet. Även om det är idealiskt att alla får prova på alla aktiviteter, så är det ofta tryggt och inspirerande för deltagarna att hitta en roll som de identifierar sig med och som de vet att de kan bemästra. Här kan du lägga till eller ta bort uppgifter för att anpassa den till din klass.</a:t>
            </a:r>
          </a:p>
          <a:p>
            <a:pPr algn="l"/>
            <a:endParaRPr lang="sv-SE" b="0" i="0" dirty="0">
              <a:solidFill>
                <a:srgbClr val="374151"/>
              </a:solidFill>
              <a:effectLst/>
              <a:latin typeface="Söhne"/>
            </a:endParaRPr>
          </a:p>
          <a:p>
            <a:pPr algn="l"/>
            <a:r>
              <a:rPr lang="sv-SE" b="0" i="0" dirty="0">
                <a:solidFill>
                  <a:srgbClr val="374151"/>
                </a:solidFill>
                <a:effectLst/>
                <a:latin typeface="Söhne"/>
              </a:rPr>
              <a:t>Du kan avsluta sessionen genom att låta eleverna läsa beskrivningarna av de olika rollerna som föreslås i Deltagarhäftet. Sedan kan du be eleverna skriva ner vilka 2-3 roller de skulle kunna tänka sig att prova på, så att du inför nästa session kan fördela eleverna i en grupp där du vet att de har intresse av att prova. På sikt kommer alla att prova på flera roller/grupper, och kanske får de arbeta med det de gillar bäst under längre perioder. Allt beror på hur handledargruppen planerar arbetet.</a:t>
            </a:r>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120" name="Google Shape;12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NO"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om">
  <p:cSld name="1_Tom">
    <p:spTree>
      <p:nvGrpSpPr>
        <p:cNvPr id="1" name="Shape 16"/>
        <p:cNvGrpSpPr/>
        <p:nvPr/>
      </p:nvGrpSpPr>
      <p:grpSpPr>
        <a:xfrm>
          <a:off x="0" y="0"/>
          <a:ext cx="0" cy="0"/>
          <a:chOff x="0" y="0"/>
          <a:chExt cx="0" cy="0"/>
        </a:xfrm>
      </p:grpSpPr>
      <p:pic>
        <p:nvPicPr>
          <p:cNvPr id="17" name="Google Shape;17;p23"/>
          <p:cNvPicPr preferRelativeResize="0"/>
          <p:nvPr/>
        </p:nvPicPr>
        <p:blipFill rotWithShape="1">
          <a:blip r:embed="rId2">
            <a:alphaModFix/>
          </a:blip>
          <a:srcRect/>
          <a:stretch/>
        </p:blipFill>
        <p:spPr>
          <a:xfrm>
            <a:off x="-7144" y="0"/>
            <a:ext cx="9144000" cy="5143500"/>
          </a:xfrm>
          <a:prstGeom prst="rect">
            <a:avLst/>
          </a:prstGeom>
          <a:noFill/>
          <a:ln>
            <a:noFill/>
          </a:ln>
        </p:spPr>
      </p:pic>
      <p:sp>
        <p:nvSpPr>
          <p:cNvPr id="18" name="Google Shape;18;p23"/>
          <p:cNvSpPr txBox="1"/>
          <p:nvPr/>
        </p:nvSpPr>
        <p:spPr>
          <a:xfrm>
            <a:off x="690185" y="3545177"/>
            <a:ext cx="7772400" cy="371939"/>
          </a:xfrm>
          <a:prstGeom prst="rect">
            <a:avLst/>
          </a:prstGeom>
          <a:noFill/>
          <a:ln>
            <a:noFill/>
          </a:ln>
        </p:spPr>
        <p:txBody>
          <a:bodyPr spcFirstLastPara="1" wrap="square" lIns="45700" tIns="45700" rIns="45700" bIns="45700" anchor="ctr" anchorCtr="0">
            <a:normAutofit/>
          </a:bodyPr>
          <a:lstStyle/>
          <a:p>
            <a:pPr marL="0" marR="0" lvl="0" indent="0" algn="ctr" rtl="0">
              <a:lnSpc>
                <a:spcPct val="100000"/>
              </a:lnSpc>
              <a:spcBef>
                <a:spcPts val="0"/>
              </a:spcBef>
              <a:spcAft>
                <a:spcPts val="0"/>
              </a:spcAft>
              <a:buClr>
                <a:srgbClr val="FFFFFF"/>
              </a:buClr>
              <a:buSzPts val="1200"/>
              <a:buFont typeface="Roboto"/>
              <a:buNone/>
            </a:pPr>
            <a:endParaRPr sz="1200" b="0" i="0" u="none" strike="noStrike" cap="none">
              <a:solidFill>
                <a:srgbClr val="FFFFFF"/>
              </a:solidFill>
              <a:latin typeface="Calibri"/>
              <a:ea typeface="Calibri"/>
              <a:cs typeface="Calibri"/>
              <a:sym typeface="Calibri"/>
            </a:endParaRPr>
          </a:p>
        </p:txBody>
      </p:sp>
      <p:pic>
        <p:nvPicPr>
          <p:cNvPr id="19" name="Google Shape;19;p23"/>
          <p:cNvPicPr preferRelativeResize="0"/>
          <p:nvPr/>
        </p:nvPicPr>
        <p:blipFill rotWithShape="1">
          <a:blip r:embed="rId3">
            <a:alphaModFix/>
          </a:blip>
          <a:srcRect/>
          <a:stretch/>
        </p:blipFill>
        <p:spPr>
          <a:xfrm>
            <a:off x="3500538" y="538784"/>
            <a:ext cx="2142924" cy="2467610"/>
          </a:xfrm>
          <a:prstGeom prst="rect">
            <a:avLst/>
          </a:prstGeom>
          <a:noFill/>
          <a:ln>
            <a:noFill/>
          </a:ln>
        </p:spPr>
      </p:pic>
      <p:sp>
        <p:nvSpPr>
          <p:cNvPr id="20" name="Google Shape;20;p23"/>
          <p:cNvSpPr txBox="1">
            <a:spLocks noGrp="1"/>
          </p:cNvSpPr>
          <p:nvPr>
            <p:ph type="body" idx="1"/>
          </p:nvPr>
        </p:nvSpPr>
        <p:spPr>
          <a:xfrm>
            <a:off x="684213" y="3595688"/>
            <a:ext cx="7761287" cy="36195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
              </a:spcBef>
              <a:spcAft>
                <a:spcPts val="0"/>
              </a:spcAft>
              <a:buClr>
                <a:schemeClr val="lt1"/>
              </a:buClr>
              <a:buSzPts val="1200"/>
              <a:buNone/>
              <a:defRPr sz="12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23"/>
          <p:cNvSpPr txBox="1">
            <a:spLocks noGrp="1"/>
          </p:cNvSpPr>
          <p:nvPr>
            <p:ph type="body" idx="2"/>
          </p:nvPr>
        </p:nvSpPr>
        <p:spPr>
          <a:xfrm>
            <a:off x="684214" y="2969731"/>
            <a:ext cx="7761286" cy="53492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20"/>
              </a:spcBef>
              <a:spcAft>
                <a:spcPts val="0"/>
              </a:spcAft>
              <a:buClr>
                <a:schemeClr val="lt1"/>
              </a:buClr>
              <a:buSzPts val="1600"/>
              <a:buNone/>
              <a:defRPr b="0" i="0">
                <a:solidFill>
                  <a:schemeClr val="lt1"/>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518744" y="1129553"/>
            <a:ext cx="8229600" cy="3487725"/>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320"/>
              </a:spcBef>
              <a:spcAft>
                <a:spcPts val="0"/>
              </a:spcAft>
              <a:buClr>
                <a:schemeClr val="dk1"/>
              </a:buClr>
              <a:buSzPts val="1600"/>
              <a:buChar char="•"/>
              <a:defRPr i="0">
                <a:solidFill>
                  <a:schemeClr val="dk1"/>
                </a:solidFill>
              </a:defRPr>
            </a:lvl1pPr>
            <a:lvl2pPr marL="914400" lvl="1" indent="-317500" algn="l">
              <a:lnSpc>
                <a:spcPct val="100000"/>
              </a:lnSpc>
              <a:spcBef>
                <a:spcPts val="280"/>
              </a:spcBef>
              <a:spcAft>
                <a:spcPts val="0"/>
              </a:spcAft>
              <a:buClr>
                <a:schemeClr val="dk1"/>
              </a:buClr>
              <a:buSzPts val="1400"/>
              <a:buChar char="•"/>
              <a:defRPr i="0">
                <a:solidFill>
                  <a:schemeClr val="dk1"/>
                </a:solidFill>
              </a:defRPr>
            </a:lvl2pPr>
            <a:lvl3pPr marL="1371600" lvl="2" indent="-228600" algn="l">
              <a:lnSpc>
                <a:spcPct val="100000"/>
              </a:lnSpc>
              <a:spcBef>
                <a:spcPts val="480"/>
              </a:spcBef>
              <a:spcAft>
                <a:spcPts val="0"/>
              </a:spcAft>
              <a:buClr>
                <a:schemeClr val="dk1"/>
              </a:buClr>
              <a:buSzPts val="2400"/>
              <a:buNone/>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518744" y="1129553"/>
            <a:ext cx="3977056" cy="344970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04800" algn="l">
              <a:lnSpc>
                <a:spcPct val="100000"/>
              </a:lnSpc>
              <a:spcBef>
                <a:spcPts val="24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i="1"/>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25"/>
          <p:cNvSpPr txBox="1">
            <a:spLocks noGrp="1"/>
          </p:cNvSpPr>
          <p:nvPr>
            <p:ph type="body" idx="2"/>
          </p:nvPr>
        </p:nvSpPr>
        <p:spPr>
          <a:xfrm>
            <a:off x="4648200" y="1129553"/>
            <a:ext cx="4100144" cy="344970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04800" algn="l">
              <a:lnSpc>
                <a:spcPct val="100000"/>
              </a:lnSpc>
              <a:spcBef>
                <a:spcPts val="24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i="1"/>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29"/>
        <p:cNvGrpSpPr/>
        <p:nvPr/>
      </p:nvGrpSpPr>
      <p:grpSpPr>
        <a:xfrm>
          <a:off x="0" y="0"/>
          <a:ext cx="0" cy="0"/>
          <a:chOff x="0" y="0"/>
          <a:chExt cx="0" cy="0"/>
        </a:xfrm>
      </p:grpSpPr>
      <p:sp>
        <p:nvSpPr>
          <p:cNvPr id="30" name="Google Shape;30;p26"/>
          <p:cNvSpPr>
            <a:spLocks noGrp="1"/>
          </p:cNvSpPr>
          <p:nvPr>
            <p:ph type="pic" idx="2"/>
          </p:nvPr>
        </p:nvSpPr>
        <p:spPr>
          <a:xfrm>
            <a:off x="0" y="1121870"/>
            <a:ext cx="9144000" cy="382294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ammenligning">
  <p:cSld name="1_Sammenligning">
    <p:spTree>
      <p:nvGrpSpPr>
        <p:cNvPr id="1" name="Shape 31"/>
        <p:cNvGrpSpPr/>
        <p:nvPr/>
      </p:nvGrpSpPr>
      <p:grpSpPr>
        <a:xfrm>
          <a:off x="0" y="0"/>
          <a:ext cx="0" cy="0"/>
          <a:chOff x="0" y="0"/>
          <a:chExt cx="0" cy="0"/>
        </a:xfrm>
      </p:grpSpPr>
      <p:sp>
        <p:nvSpPr>
          <p:cNvPr id="32" name="Google Shape;32;p27"/>
          <p:cNvSpPr>
            <a:spLocks noGrp="1"/>
          </p:cNvSpPr>
          <p:nvPr>
            <p:ph type="pic" idx="2"/>
          </p:nvPr>
        </p:nvSpPr>
        <p:spPr>
          <a:xfrm>
            <a:off x="0" y="0"/>
            <a:ext cx="9144000" cy="494481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tellysbilde">
  <p:cSld name="Tittellysbilde">
    <p:spTree>
      <p:nvGrpSpPr>
        <p:cNvPr id="1" name="Shape 33"/>
        <p:cNvGrpSpPr/>
        <p:nvPr/>
      </p:nvGrpSpPr>
      <p:grpSpPr>
        <a:xfrm>
          <a:off x="0" y="0"/>
          <a:ext cx="0" cy="0"/>
          <a:chOff x="0" y="0"/>
          <a:chExt cx="0" cy="0"/>
        </a:xfrm>
      </p:grpSpPr>
      <p:sp>
        <p:nvSpPr>
          <p:cNvPr id="34" name="Google Shape;34;p28"/>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28"/>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320"/>
              </a:spcBef>
              <a:spcAft>
                <a:spcPts val="0"/>
              </a:spcAft>
              <a:buClr>
                <a:schemeClr val="lt1"/>
              </a:buClr>
              <a:buSzPts val="1600"/>
              <a:buNone/>
              <a:defRPr>
                <a:solidFill>
                  <a:schemeClr val="lt1"/>
                </a:solidFill>
              </a:defRPr>
            </a:lvl1pPr>
            <a:lvl2pPr lvl="1" algn="ctr">
              <a:lnSpc>
                <a:spcPct val="100000"/>
              </a:lnSpc>
              <a:spcBef>
                <a:spcPts val="280"/>
              </a:spcBef>
              <a:spcAft>
                <a:spcPts val="0"/>
              </a:spcAft>
              <a:buClr>
                <a:srgbClr val="888888"/>
              </a:buClr>
              <a:buSzPts val="14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6" name="Google Shape;36;p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 name="Google Shape;37;p28"/>
          <p:cNvSpPr txBox="1"/>
          <p:nvPr/>
        </p:nvSpPr>
        <p:spPr>
          <a:xfrm>
            <a:off x="0" y="2914650"/>
            <a:ext cx="9144000" cy="8572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0" i="0" u="none" strike="noStrike" cap="none">
                <a:solidFill>
                  <a:schemeClr val="lt2"/>
                </a:solidFill>
                <a:latin typeface="Calibri"/>
                <a:ea typeface="Calibri"/>
                <a:cs typeface="Calibri"/>
                <a:sym typeface="Calibri"/>
              </a:rPr>
              <a:t>Klikk for å redigere tittelstil</a:t>
            </a:r>
            <a:endParaRPr sz="1400" b="0" i="0" u="none" strike="noStrike" cap="none">
              <a:solidFill>
                <a:srgbClr val="000000"/>
              </a:solidFill>
              <a:latin typeface="Arial"/>
              <a:ea typeface="Arial"/>
              <a:cs typeface="Arial"/>
              <a:sym typeface="Arial"/>
            </a:endParaRPr>
          </a:p>
        </p:txBody>
      </p:sp>
      <p:sp>
        <p:nvSpPr>
          <p:cNvPr id="38" name="Google Shape;38;p28"/>
          <p:cNvSpPr>
            <a:spLocks noGrp="1"/>
          </p:cNvSpPr>
          <p:nvPr>
            <p:ph type="pic" idx="2"/>
          </p:nvPr>
        </p:nvSpPr>
        <p:spPr>
          <a:xfrm>
            <a:off x="3623268" y="663547"/>
            <a:ext cx="1897463" cy="2251103"/>
          </a:xfrm>
          <a:prstGeom prst="rect">
            <a:avLst/>
          </a:prstGeom>
          <a:noFill/>
          <a:ln>
            <a:noFill/>
          </a:ln>
        </p:spPr>
      </p:sp>
      <p:sp>
        <p:nvSpPr>
          <p:cNvPr id="39" name="Google Shape;39;p28"/>
          <p:cNvSpPr txBox="1">
            <a:spLocks noGrp="1"/>
          </p:cNvSpPr>
          <p:nvPr>
            <p:ph type="body" idx="3"/>
          </p:nvPr>
        </p:nvSpPr>
        <p:spPr>
          <a:xfrm>
            <a:off x="0" y="3650484"/>
            <a:ext cx="9095580" cy="4036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
              </a:spcBef>
              <a:spcAft>
                <a:spcPts val="0"/>
              </a:spcAft>
              <a:buClr>
                <a:schemeClr val="lt2"/>
              </a:buClr>
              <a:buSzPts val="1200"/>
              <a:buNone/>
              <a:defRPr sz="1200">
                <a:solidFill>
                  <a:schemeClr val="lt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Sammenlignin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E0997DC3-C855-0E4F-A1BF-C3861759B032}"/>
              </a:ext>
            </a:extLst>
          </p:cNvPr>
          <p:cNvSpPr>
            <a:spLocks noGrp="1"/>
          </p:cNvSpPr>
          <p:nvPr>
            <p:ph type="pic" sz="quarter" idx="10"/>
          </p:nvPr>
        </p:nvSpPr>
        <p:spPr>
          <a:xfrm>
            <a:off x="0" y="0"/>
            <a:ext cx="9144000" cy="4944810"/>
          </a:xfrm>
        </p:spPr>
        <p:txBody>
          <a:bodyPr/>
          <a:lstStyle/>
          <a:p>
            <a:r>
              <a:rPr lang="nb-NO"/>
              <a:t>Klikk på ikonet for å legge til et bilde</a:t>
            </a:r>
            <a:endParaRPr lang="nb-NO" dirty="0"/>
          </a:p>
        </p:txBody>
      </p:sp>
    </p:spTree>
    <p:extLst>
      <p:ext uri="{BB962C8B-B14F-4D97-AF65-F5344CB8AC3E}">
        <p14:creationId xmlns:p14="http://schemas.microsoft.com/office/powerpoint/2010/main" val="3679421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2" descr="Et bilde som inneholder skilt, tekst, sitter, stopp&#10;&#10;Automatisk generert beskrivelse"/>
          <p:cNvPicPr preferRelativeResize="0"/>
          <p:nvPr/>
        </p:nvPicPr>
        <p:blipFill rotWithShape="1">
          <a:blip r:embed="rId9">
            <a:alphaModFix/>
          </a:blip>
          <a:srcRect/>
          <a:stretch/>
        </p:blipFill>
        <p:spPr>
          <a:xfrm>
            <a:off x="7763135" y="317156"/>
            <a:ext cx="1046824" cy="520404"/>
          </a:xfrm>
          <a:prstGeom prst="rect">
            <a:avLst/>
          </a:prstGeom>
          <a:noFill/>
          <a:ln>
            <a:noFill/>
          </a:ln>
        </p:spPr>
      </p:pic>
      <p:sp>
        <p:nvSpPr>
          <p:cNvPr id="11" name="Google Shape;11;p22"/>
          <p:cNvSpPr txBox="1">
            <a:spLocks noGrp="1"/>
          </p:cNvSpPr>
          <p:nvPr>
            <p:ph type="body" idx="1"/>
          </p:nvPr>
        </p:nvSpPr>
        <p:spPr>
          <a:xfrm>
            <a:off x="518744" y="1123310"/>
            <a:ext cx="8168056" cy="3470915"/>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200" b="0" i="1"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cxnSp>
        <p:nvCxnSpPr>
          <p:cNvPr id="13" name="Google Shape;13;p22"/>
          <p:cNvCxnSpPr/>
          <p:nvPr/>
        </p:nvCxnSpPr>
        <p:spPr>
          <a:xfrm rot="10800000">
            <a:off x="-58483" y="1123310"/>
            <a:ext cx="50799" cy="0"/>
          </a:xfrm>
          <a:prstGeom prst="straightConnector1">
            <a:avLst/>
          </a:prstGeom>
          <a:noFill/>
          <a:ln w="12700" cap="flat" cmpd="sng">
            <a:solidFill>
              <a:schemeClr val="dk1"/>
            </a:solidFill>
            <a:prstDash val="solid"/>
            <a:round/>
            <a:headEnd type="none" w="sm" len="sm"/>
            <a:tailEnd type="none" w="sm" len="sm"/>
          </a:ln>
        </p:spPr>
      </p:cxnSp>
      <p:pic>
        <p:nvPicPr>
          <p:cNvPr id="14" name="Google Shape;14;p22"/>
          <p:cNvPicPr preferRelativeResize="0"/>
          <p:nvPr/>
        </p:nvPicPr>
        <p:blipFill rotWithShape="1">
          <a:blip r:embed="rId10">
            <a:alphaModFix/>
          </a:blip>
          <a:srcRect/>
          <a:stretch/>
        </p:blipFill>
        <p:spPr>
          <a:xfrm>
            <a:off x="-7803" y="452287"/>
            <a:ext cx="411144" cy="288719"/>
          </a:xfrm>
          <a:prstGeom prst="rect">
            <a:avLst/>
          </a:prstGeom>
          <a:noFill/>
          <a:ln>
            <a:noFill/>
          </a:ln>
        </p:spPr>
      </p:pic>
      <p:pic>
        <p:nvPicPr>
          <p:cNvPr id="15" name="Google Shape;15;p22"/>
          <p:cNvPicPr preferRelativeResize="0"/>
          <p:nvPr/>
        </p:nvPicPr>
        <p:blipFill rotWithShape="1">
          <a:blip r:embed="rId11">
            <a:alphaModFix/>
          </a:blip>
          <a:srcRect/>
          <a:stretch/>
        </p:blipFill>
        <p:spPr>
          <a:xfrm>
            <a:off x="0" y="4953000"/>
            <a:ext cx="9144000" cy="190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4JV7x014U0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gJGS60c68HU"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a6Dgv69eb4&amp;t=8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t4REs32IUz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p:nvPr/>
        </p:nvSpPr>
        <p:spPr>
          <a:xfrm>
            <a:off x="836614" y="3122131"/>
            <a:ext cx="7761286" cy="534924"/>
          </a:xfrm>
          <a:prstGeom prst="rect">
            <a:avLst/>
          </a:prstGeom>
          <a:noFill/>
          <a:ln>
            <a:noFill/>
          </a:ln>
        </p:spPr>
        <p:txBody>
          <a:bodyPr spcFirstLastPara="1" wrap="square" lIns="91425" tIns="45700" rIns="91425" bIns="45700" anchor="t" anchorCtr="0">
            <a:noAutofit/>
          </a:bodyPr>
          <a:lstStyle/>
          <a:p>
            <a:pPr lvl="0" algn="ctr">
              <a:buClr>
                <a:srgbClr val="FFFFFF"/>
              </a:buClr>
              <a:buSzPts val="1600"/>
            </a:pPr>
            <a:r>
              <a:rPr lang="sv-SE" dirty="0">
                <a:solidFill>
                  <a:srgbClr val="FFFFFF"/>
                </a:solidFill>
                <a:latin typeface="Calibri"/>
                <a:ea typeface="Calibri"/>
                <a:cs typeface="Calibri"/>
                <a:sym typeface="Calibri"/>
              </a:rPr>
              <a:t>- en spännande kunskaps – och teknologitävling för barn- unga</a:t>
            </a:r>
            <a:endParaRPr lang="sv-S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p:nvPr/>
        </p:nvSpPr>
        <p:spPr>
          <a:xfrm>
            <a:off x="533313" y="383178"/>
            <a:ext cx="4009713" cy="430887"/>
          </a:xfrm>
          <a:prstGeom prst="rect">
            <a:avLst/>
          </a:prstGeom>
          <a:noFill/>
          <a:ln>
            <a:noFill/>
          </a:ln>
        </p:spPr>
        <p:txBody>
          <a:bodyPr spcFirstLastPara="1" wrap="square" lIns="91425" tIns="45700" rIns="91425" bIns="45700" anchor="t" anchorCtr="0">
            <a:spAutoFit/>
          </a:bodyPr>
          <a:lstStyle/>
          <a:p>
            <a:pPr lvl="0"/>
            <a:r>
              <a:rPr lang="sv-SE" sz="2200" i="1" dirty="0">
                <a:solidFill>
                  <a:schemeClr val="dk1"/>
                </a:solidFill>
                <a:latin typeface="Calibri"/>
                <a:ea typeface="Calibri"/>
                <a:cs typeface="Calibri"/>
                <a:sym typeface="Calibri"/>
              </a:rPr>
              <a:t>Är ni redo att komma igång?</a:t>
            </a:r>
            <a:endParaRPr lang="sv-SE" sz="2400" dirty="0"/>
          </a:p>
        </p:txBody>
      </p:sp>
      <p:pic>
        <p:nvPicPr>
          <p:cNvPr id="2" name="Google Shape;130;p6">
            <a:extLst>
              <a:ext uri="{FF2B5EF4-FFF2-40B4-BE49-F238E27FC236}">
                <a16:creationId xmlns:a16="http://schemas.microsoft.com/office/drawing/2014/main" id="{C409B205-9716-F95A-683A-D3DACB1BCB6A}"/>
              </a:ext>
            </a:extLst>
          </p:cNvPr>
          <p:cNvPicPr preferRelativeResize="0"/>
          <p:nvPr/>
        </p:nvPicPr>
        <p:blipFill rotWithShape="1">
          <a:blip r:embed="rId3"/>
          <a:srcRect l="590" r="590"/>
          <a:stretch/>
        </p:blipFill>
        <p:spPr>
          <a:xfrm>
            <a:off x="7227" y="2792163"/>
            <a:ext cx="3162399" cy="2160099"/>
          </a:xfrm>
          <a:prstGeom prst="rect">
            <a:avLst/>
          </a:prstGeom>
          <a:noFill/>
          <a:ln>
            <a:noFill/>
          </a:ln>
        </p:spPr>
      </p:pic>
      <p:pic>
        <p:nvPicPr>
          <p:cNvPr id="3" name="Google Shape;131;p6">
            <a:extLst>
              <a:ext uri="{FF2B5EF4-FFF2-40B4-BE49-F238E27FC236}">
                <a16:creationId xmlns:a16="http://schemas.microsoft.com/office/drawing/2014/main" id="{A25B4C26-4838-278E-9A5D-ABAFB7EF1420}"/>
              </a:ext>
            </a:extLst>
          </p:cNvPr>
          <p:cNvPicPr preferRelativeResize="0"/>
          <p:nvPr/>
        </p:nvPicPr>
        <p:blipFill>
          <a:blip r:embed="rId4"/>
          <a:srcRect t="23818" b="23818"/>
          <a:stretch/>
        </p:blipFill>
        <p:spPr>
          <a:xfrm>
            <a:off x="3198109" y="1046147"/>
            <a:ext cx="3270848" cy="1712725"/>
          </a:xfrm>
          <a:prstGeom prst="rect">
            <a:avLst/>
          </a:prstGeom>
          <a:noFill/>
          <a:ln>
            <a:noFill/>
          </a:ln>
        </p:spPr>
      </p:pic>
      <p:pic>
        <p:nvPicPr>
          <p:cNvPr id="4" name="Google Shape;132;p6">
            <a:extLst>
              <a:ext uri="{FF2B5EF4-FFF2-40B4-BE49-F238E27FC236}">
                <a16:creationId xmlns:a16="http://schemas.microsoft.com/office/drawing/2014/main" id="{9B1A3098-3674-30B9-C09A-681E5EC73141}"/>
              </a:ext>
            </a:extLst>
          </p:cNvPr>
          <p:cNvPicPr preferRelativeResize="0"/>
          <p:nvPr/>
        </p:nvPicPr>
        <p:blipFill>
          <a:blip r:embed="rId5"/>
          <a:srcRect l="23938" r="23938"/>
          <a:stretch/>
        </p:blipFill>
        <p:spPr>
          <a:xfrm>
            <a:off x="6504668" y="1046147"/>
            <a:ext cx="2639332" cy="3906115"/>
          </a:xfrm>
          <a:prstGeom prst="rect">
            <a:avLst/>
          </a:prstGeom>
          <a:noFill/>
          <a:ln>
            <a:noFill/>
          </a:ln>
        </p:spPr>
      </p:pic>
      <p:pic>
        <p:nvPicPr>
          <p:cNvPr id="5" name="Google Shape;133;p6">
            <a:extLst>
              <a:ext uri="{FF2B5EF4-FFF2-40B4-BE49-F238E27FC236}">
                <a16:creationId xmlns:a16="http://schemas.microsoft.com/office/drawing/2014/main" id="{FC16C97D-CB21-C734-E9B6-81083256CF2A}"/>
              </a:ext>
            </a:extLst>
          </p:cNvPr>
          <p:cNvPicPr preferRelativeResize="0"/>
          <p:nvPr/>
        </p:nvPicPr>
        <p:blipFill rotWithShape="1">
          <a:blip r:embed="rId6"/>
          <a:srcRect l="2166" t="1921" r="1267" b="3601"/>
          <a:stretch/>
        </p:blipFill>
        <p:spPr>
          <a:xfrm>
            <a:off x="3198109" y="2792163"/>
            <a:ext cx="3270848" cy="2160099"/>
          </a:xfrm>
          <a:prstGeom prst="rect">
            <a:avLst/>
          </a:prstGeom>
          <a:noFill/>
          <a:ln>
            <a:noFill/>
          </a:ln>
        </p:spPr>
      </p:pic>
      <p:pic>
        <p:nvPicPr>
          <p:cNvPr id="6" name="Google Shape;134;p6">
            <a:extLst>
              <a:ext uri="{FF2B5EF4-FFF2-40B4-BE49-F238E27FC236}">
                <a16:creationId xmlns:a16="http://schemas.microsoft.com/office/drawing/2014/main" id="{DE3A27F4-BF3A-169F-D623-CFC88F19E5C1}"/>
              </a:ext>
            </a:extLst>
          </p:cNvPr>
          <p:cNvPicPr preferRelativeResize="0"/>
          <p:nvPr/>
        </p:nvPicPr>
        <p:blipFill>
          <a:blip r:embed="rId7"/>
          <a:srcRect t="14897" b="14897"/>
          <a:stretch/>
        </p:blipFill>
        <p:spPr>
          <a:xfrm>
            <a:off x="0" y="1046147"/>
            <a:ext cx="3162398" cy="1712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7CDE-7597-AD4C-B0FE-867055B326D5}"/>
              </a:ext>
            </a:extLst>
          </p:cNvPr>
          <p:cNvSpPr>
            <a:spLocks noGrp="1"/>
          </p:cNvSpPr>
          <p:nvPr>
            <p:ph type="title"/>
          </p:nvPr>
        </p:nvSpPr>
        <p:spPr>
          <a:xfrm>
            <a:off x="518744" y="332374"/>
            <a:ext cx="8229600" cy="857250"/>
          </a:xfrm>
        </p:spPr>
        <p:txBody>
          <a:bodyPr/>
          <a:lstStyle/>
          <a:p>
            <a:r>
              <a:rPr lang="en-GB"/>
              <a:t>Nu </a:t>
            </a:r>
            <a:r>
              <a:rPr lang="en-GB" err="1"/>
              <a:t>börjar</a:t>
            </a:r>
            <a:r>
              <a:rPr lang="en-GB"/>
              <a:t> vi: </a:t>
            </a:r>
            <a:r>
              <a:rPr lang="en-GB" err="1"/>
              <a:t>Kärnvärden</a:t>
            </a:r>
            <a:r>
              <a:rPr lang="en-GB"/>
              <a:t> – </a:t>
            </a:r>
            <a:r>
              <a:rPr lang="en-GB" err="1"/>
              <a:t>hur</a:t>
            </a:r>
            <a:r>
              <a:rPr lang="en-GB"/>
              <a:t> </a:t>
            </a:r>
            <a:r>
              <a:rPr lang="en-GB" err="1"/>
              <a:t>gör</a:t>
            </a:r>
            <a:r>
              <a:rPr lang="en-GB"/>
              <a:t> vi det?</a:t>
            </a:r>
            <a:endParaRPr lang="en-NO"/>
          </a:p>
        </p:txBody>
      </p:sp>
      <p:sp>
        <p:nvSpPr>
          <p:cNvPr id="3" name="Text Placeholder 2">
            <a:extLst>
              <a:ext uri="{FF2B5EF4-FFF2-40B4-BE49-F238E27FC236}">
                <a16:creationId xmlns:a16="http://schemas.microsoft.com/office/drawing/2014/main" id="{3CBFC5AB-FCB2-5446-B115-1E282A51BEAF}"/>
              </a:ext>
            </a:extLst>
          </p:cNvPr>
          <p:cNvSpPr>
            <a:spLocks noGrp="1"/>
          </p:cNvSpPr>
          <p:nvPr>
            <p:ph type="body" idx="1"/>
          </p:nvPr>
        </p:nvSpPr>
        <p:spPr>
          <a:xfrm>
            <a:off x="360248" y="1253835"/>
            <a:ext cx="3893539" cy="3487725"/>
          </a:xfrm>
        </p:spPr>
        <p:txBody>
          <a:bodyPr/>
          <a:lstStyle/>
          <a:p>
            <a:pPr marL="0" indent="0">
              <a:spcBef>
                <a:spcPts val="0"/>
              </a:spcBef>
              <a:buClr>
                <a:schemeClr val="lt1"/>
              </a:buClr>
              <a:buSzPts val="1200"/>
              <a:buNone/>
            </a:pPr>
            <a:r>
              <a:rPr lang="en-GB" dirty="0">
                <a:solidFill>
                  <a:schemeClr val="tx1"/>
                </a:solidFill>
              </a:rPr>
              <a:t>Vi </a:t>
            </a:r>
            <a:r>
              <a:rPr lang="en-GB" dirty="0" err="1">
                <a:solidFill>
                  <a:schemeClr val="tx1"/>
                </a:solidFill>
              </a:rPr>
              <a:t>arbetar</a:t>
            </a:r>
            <a:r>
              <a:rPr lang="en-GB" dirty="0">
                <a:solidFill>
                  <a:schemeClr val="tx1"/>
                </a:solidFill>
              </a:rPr>
              <a:t> med </a:t>
            </a:r>
            <a:r>
              <a:rPr lang="en-GB" dirty="0" err="1">
                <a:solidFill>
                  <a:schemeClr val="tx1"/>
                </a:solidFill>
              </a:rPr>
              <a:t>Upptäcka</a:t>
            </a:r>
            <a:r>
              <a:rPr lang="en-GB" dirty="0">
                <a:solidFill>
                  <a:schemeClr val="tx1"/>
                </a:solidFill>
              </a:rPr>
              <a:t>, Innovation </a:t>
            </a:r>
            <a:r>
              <a:rPr lang="en-GB" dirty="0" err="1">
                <a:solidFill>
                  <a:schemeClr val="tx1"/>
                </a:solidFill>
              </a:rPr>
              <a:t>och</a:t>
            </a:r>
            <a:r>
              <a:rPr lang="en-GB" dirty="0">
                <a:solidFill>
                  <a:schemeClr val="tx1"/>
                </a:solidFill>
              </a:rPr>
              <a:t> </a:t>
            </a:r>
            <a:r>
              <a:rPr lang="en-GB" dirty="0" err="1">
                <a:solidFill>
                  <a:schemeClr val="tx1"/>
                </a:solidFill>
              </a:rPr>
              <a:t>Påverkan</a:t>
            </a:r>
            <a:r>
              <a:rPr lang="en-GB" dirty="0">
                <a:solidFill>
                  <a:schemeClr val="tx1"/>
                </a:solidFill>
              </a:rPr>
              <a:t> under </a:t>
            </a:r>
            <a:r>
              <a:rPr lang="en-GB" dirty="0" err="1">
                <a:solidFill>
                  <a:schemeClr val="tx1"/>
                </a:solidFill>
              </a:rPr>
              <a:t>projektperioden</a:t>
            </a:r>
            <a:r>
              <a:rPr lang="en-GB" dirty="0">
                <a:solidFill>
                  <a:schemeClr val="tx1"/>
                </a:solidFill>
              </a:rPr>
              <a:t>.</a:t>
            </a:r>
          </a:p>
          <a:p>
            <a:pPr marL="0" indent="0">
              <a:spcBef>
                <a:spcPts val="0"/>
              </a:spcBef>
              <a:buClr>
                <a:schemeClr val="lt1"/>
              </a:buClr>
              <a:buSzPts val="1200"/>
              <a:buNone/>
            </a:pPr>
            <a:endParaRPr lang="en-GB" dirty="0">
              <a:solidFill>
                <a:schemeClr val="tx1"/>
              </a:solidFill>
            </a:endParaRPr>
          </a:p>
          <a:p>
            <a:pPr marL="0" indent="0">
              <a:spcBef>
                <a:spcPts val="0"/>
              </a:spcBef>
              <a:buClr>
                <a:schemeClr val="lt1"/>
              </a:buClr>
              <a:buSzPts val="1200"/>
              <a:buNone/>
            </a:pPr>
            <a:r>
              <a:rPr lang="en-GB" dirty="0" err="1">
                <a:solidFill>
                  <a:schemeClr val="tx1"/>
                </a:solidFill>
              </a:rPr>
              <a:t>Inkludering</a:t>
            </a:r>
            <a:r>
              <a:rPr lang="en-GB" dirty="0">
                <a:solidFill>
                  <a:schemeClr val="tx1"/>
                </a:solidFill>
              </a:rPr>
              <a:t>, </a:t>
            </a:r>
            <a:r>
              <a:rPr lang="en-GB" dirty="0" err="1">
                <a:solidFill>
                  <a:schemeClr val="tx1"/>
                </a:solidFill>
              </a:rPr>
              <a:t>Samarbete</a:t>
            </a:r>
            <a:r>
              <a:rPr lang="en-GB" dirty="0">
                <a:solidFill>
                  <a:schemeClr val="tx1"/>
                </a:solidFill>
              </a:rPr>
              <a:t> </a:t>
            </a:r>
            <a:r>
              <a:rPr lang="en-GB" dirty="0" err="1">
                <a:solidFill>
                  <a:schemeClr val="tx1"/>
                </a:solidFill>
              </a:rPr>
              <a:t>och</a:t>
            </a:r>
            <a:r>
              <a:rPr lang="en-GB" dirty="0">
                <a:solidFill>
                  <a:schemeClr val="tx1"/>
                </a:solidFill>
              </a:rPr>
              <a:t> Kul </a:t>
            </a:r>
            <a:r>
              <a:rPr lang="en-GB" dirty="0" err="1">
                <a:solidFill>
                  <a:schemeClr val="tx1"/>
                </a:solidFill>
              </a:rPr>
              <a:t>är</a:t>
            </a:r>
            <a:r>
              <a:rPr lang="en-GB" dirty="0">
                <a:solidFill>
                  <a:schemeClr val="tx1"/>
                </a:solidFill>
              </a:rPr>
              <a:t> det </a:t>
            </a:r>
            <a:r>
              <a:rPr lang="en-GB" dirty="0" err="1">
                <a:solidFill>
                  <a:schemeClr val="tx1"/>
                </a:solidFill>
              </a:rPr>
              <a:t>klokt</a:t>
            </a:r>
            <a:r>
              <a:rPr lang="en-GB" dirty="0">
                <a:solidFill>
                  <a:schemeClr val="tx1"/>
                </a:solidFill>
              </a:rPr>
              <a:t> </a:t>
            </a:r>
            <a:r>
              <a:rPr lang="en-GB" dirty="0" err="1">
                <a:solidFill>
                  <a:schemeClr val="tx1"/>
                </a:solidFill>
              </a:rPr>
              <a:t>att</a:t>
            </a:r>
            <a:r>
              <a:rPr lang="en-GB" dirty="0">
                <a:solidFill>
                  <a:schemeClr val="tx1"/>
                </a:solidFill>
              </a:rPr>
              <a:t> </a:t>
            </a:r>
            <a:r>
              <a:rPr lang="en-GB" dirty="0" err="1">
                <a:solidFill>
                  <a:schemeClr val="tx1"/>
                </a:solidFill>
              </a:rPr>
              <a:t>göra</a:t>
            </a:r>
            <a:r>
              <a:rPr lang="en-GB" dirty="0">
                <a:solidFill>
                  <a:schemeClr val="tx1"/>
                </a:solidFill>
              </a:rPr>
              <a:t> </a:t>
            </a:r>
            <a:r>
              <a:rPr lang="en-GB" dirty="0" err="1">
                <a:solidFill>
                  <a:schemeClr val="tx1"/>
                </a:solidFill>
              </a:rPr>
              <a:t>en</a:t>
            </a:r>
            <a:r>
              <a:rPr lang="en-GB" dirty="0">
                <a:solidFill>
                  <a:schemeClr val="tx1"/>
                </a:solidFill>
              </a:rPr>
              <a:t> plan för </a:t>
            </a:r>
            <a:r>
              <a:rPr lang="en-GB" dirty="0" err="1">
                <a:solidFill>
                  <a:schemeClr val="tx1"/>
                </a:solidFill>
              </a:rPr>
              <a:t>innan</a:t>
            </a:r>
            <a:r>
              <a:rPr lang="en-GB" dirty="0">
                <a:solidFill>
                  <a:schemeClr val="tx1"/>
                </a:solidFill>
              </a:rPr>
              <a:t> du </a:t>
            </a:r>
            <a:r>
              <a:rPr lang="en-GB" dirty="0" err="1">
                <a:solidFill>
                  <a:schemeClr val="tx1"/>
                </a:solidFill>
              </a:rPr>
              <a:t>börjar</a:t>
            </a:r>
            <a:r>
              <a:rPr lang="en-GB" dirty="0">
                <a:solidFill>
                  <a:schemeClr val="tx1"/>
                </a:solidFill>
              </a:rPr>
              <a:t>.</a:t>
            </a:r>
          </a:p>
          <a:p>
            <a:pPr marL="0" indent="0">
              <a:spcBef>
                <a:spcPts val="0"/>
              </a:spcBef>
              <a:buClr>
                <a:schemeClr val="lt1"/>
              </a:buClr>
              <a:buSzPts val="1200"/>
              <a:buNone/>
            </a:pPr>
            <a:r>
              <a:rPr lang="en-GB" dirty="0">
                <a:solidFill>
                  <a:schemeClr val="tx1"/>
                </a:solidFill>
              </a:rPr>
              <a:t>Det ska vi </a:t>
            </a:r>
            <a:r>
              <a:rPr lang="en-GB" dirty="0" err="1">
                <a:solidFill>
                  <a:schemeClr val="tx1"/>
                </a:solidFill>
              </a:rPr>
              <a:t>göra</a:t>
            </a:r>
            <a:r>
              <a:rPr lang="en-GB" dirty="0">
                <a:solidFill>
                  <a:schemeClr val="tx1"/>
                </a:solidFill>
              </a:rPr>
              <a:t> nu!</a:t>
            </a:r>
            <a:endParaRPr lang="en-NO">
              <a:solidFill>
                <a:schemeClr val="tx1"/>
              </a:solidFill>
            </a:endParaRPr>
          </a:p>
        </p:txBody>
      </p:sp>
      <p:sp>
        <p:nvSpPr>
          <p:cNvPr id="5" name="Google Shape;67;gc6f5c778a4_0_38">
            <a:extLst>
              <a:ext uri="{FF2B5EF4-FFF2-40B4-BE49-F238E27FC236}">
                <a16:creationId xmlns:a16="http://schemas.microsoft.com/office/drawing/2014/main" id="{2E3D1250-38EB-644E-9306-1C8791F0133F}"/>
              </a:ext>
            </a:extLst>
          </p:cNvPr>
          <p:cNvSpPr/>
          <p:nvPr/>
        </p:nvSpPr>
        <p:spPr>
          <a:xfrm>
            <a:off x="4731719" y="1039906"/>
            <a:ext cx="4138600" cy="348772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342900" lvl="0" indent="-342900">
              <a:buClr>
                <a:schemeClr val="lt1"/>
              </a:buClr>
              <a:buSzPts val="1200"/>
              <a:buFont typeface="Arial"/>
              <a:buChar char="•"/>
            </a:pPr>
            <a:r>
              <a:rPr lang="nb-NO" sz="1600" b="1" dirty="0" err="1">
                <a:solidFill>
                  <a:schemeClr val="lt1"/>
                </a:solidFill>
                <a:latin typeface="Calibri" panose="020F0502020204030204" pitchFamily="34" charset="0"/>
                <a:cs typeface="Calibri" panose="020F0502020204030204" pitchFamily="34" charset="0"/>
              </a:rPr>
              <a:t>Upptäcka</a:t>
            </a:r>
            <a:r>
              <a:rPr lang="nb-NO" sz="1600" b="1" dirty="0">
                <a:solidFill>
                  <a:schemeClr val="lt1"/>
                </a:solidFill>
                <a:latin typeface="Calibri" panose="020F0502020204030204" pitchFamily="34" charset="0"/>
                <a:cs typeface="Calibri" panose="020F0502020204030204" pitchFamily="34" charset="0"/>
              </a:rPr>
              <a:t>: </a:t>
            </a:r>
            <a:r>
              <a:rPr lang="nb-NO" sz="1600" dirty="0">
                <a:solidFill>
                  <a:schemeClr val="lt1"/>
                </a:solidFill>
                <a:latin typeface="Calibri" panose="020F0502020204030204" pitchFamily="34" charset="0"/>
                <a:cs typeface="Calibri" panose="020F0502020204030204" pitchFamily="34" charset="0"/>
              </a:rPr>
              <a:t>Vi </a:t>
            </a:r>
            <a:r>
              <a:rPr lang="nb-NO" sz="1600" dirty="0" err="1">
                <a:solidFill>
                  <a:schemeClr val="lt1"/>
                </a:solidFill>
                <a:latin typeface="Calibri" panose="020F0502020204030204" pitchFamily="34" charset="0"/>
                <a:cs typeface="Calibri" panose="020F0502020204030204" pitchFamily="34" charset="0"/>
              </a:rPr>
              <a:t>utforskar</a:t>
            </a:r>
            <a:r>
              <a:rPr lang="nb-NO" sz="1600" dirty="0">
                <a:solidFill>
                  <a:schemeClr val="lt1"/>
                </a:solidFill>
                <a:latin typeface="Calibri" panose="020F0502020204030204" pitchFamily="34" charset="0"/>
                <a:cs typeface="Calibri" panose="020F0502020204030204" pitchFamily="34" charset="0"/>
              </a:rPr>
              <a:t> nya </a:t>
            </a:r>
            <a:r>
              <a:rPr lang="nb-NO" sz="1600" dirty="0" err="1">
                <a:solidFill>
                  <a:schemeClr val="lt1"/>
                </a:solidFill>
                <a:latin typeface="Calibri" panose="020F0502020204030204" pitchFamily="34" charset="0"/>
                <a:cs typeface="Calibri" panose="020F0502020204030204" pitchFamily="34" charset="0"/>
              </a:rPr>
              <a:t>kunskaper</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och</a:t>
            </a:r>
            <a:r>
              <a:rPr lang="nb-NO" sz="1600" dirty="0">
                <a:solidFill>
                  <a:schemeClr val="lt1"/>
                </a:solidFill>
                <a:latin typeface="Calibri" panose="020F0502020204030204" pitchFamily="34" charset="0"/>
                <a:cs typeface="Calibri" panose="020F0502020204030204" pitchFamily="34" charset="0"/>
              </a:rPr>
              <a:t> idéer</a:t>
            </a:r>
          </a:p>
          <a:p>
            <a:pPr marL="342900" lvl="0" indent="-342900">
              <a:buClr>
                <a:schemeClr val="lt1"/>
              </a:buClr>
              <a:buSzPts val="1200"/>
              <a:buFont typeface="Arial"/>
              <a:buChar char="•"/>
            </a:pPr>
            <a:r>
              <a:rPr lang="nb-NO" sz="1600" b="1" dirty="0" err="1">
                <a:solidFill>
                  <a:schemeClr val="lt1"/>
                </a:solidFill>
                <a:latin typeface="Calibri" panose="020F0502020204030204" pitchFamily="34" charset="0"/>
                <a:cs typeface="Calibri" panose="020F0502020204030204" pitchFamily="34" charset="0"/>
              </a:rPr>
              <a:t>Innovation</a:t>
            </a:r>
            <a:r>
              <a:rPr lang="nb-NO" sz="1600" b="1" dirty="0">
                <a:solidFill>
                  <a:schemeClr val="lt1"/>
                </a:solidFill>
                <a:latin typeface="Calibri" panose="020F0502020204030204" pitchFamily="34" charset="0"/>
                <a:cs typeface="Calibri" panose="020F0502020204030204" pitchFamily="34" charset="0"/>
              </a:rPr>
              <a:t>: </a:t>
            </a:r>
            <a:r>
              <a:rPr lang="nb-NO" sz="1600" dirty="0">
                <a:solidFill>
                  <a:schemeClr val="lt1"/>
                </a:solidFill>
                <a:latin typeface="Calibri" panose="020F0502020204030204" pitchFamily="34" charset="0"/>
                <a:cs typeface="Calibri" panose="020F0502020204030204" pitchFamily="34" charset="0"/>
              </a:rPr>
              <a:t>Vi </a:t>
            </a:r>
            <a:r>
              <a:rPr lang="nb-NO" sz="1600" dirty="0" err="1">
                <a:solidFill>
                  <a:schemeClr val="lt1"/>
                </a:solidFill>
                <a:latin typeface="Calibri" panose="020F0502020204030204" pitchFamily="34" charset="0"/>
                <a:cs typeface="Calibri" panose="020F0502020204030204" pitchFamily="34" charset="0"/>
              </a:rPr>
              <a:t>använder</a:t>
            </a:r>
            <a:r>
              <a:rPr lang="nb-NO" sz="1600" dirty="0">
                <a:solidFill>
                  <a:schemeClr val="lt1"/>
                </a:solidFill>
                <a:latin typeface="Calibri" panose="020F0502020204030204" pitchFamily="34" charset="0"/>
                <a:cs typeface="Calibri" panose="020F0502020204030204" pitchFamily="34" charset="0"/>
              </a:rPr>
              <a:t> kreativitet </a:t>
            </a:r>
            <a:r>
              <a:rPr lang="nb-NO" sz="1600" dirty="0" err="1">
                <a:solidFill>
                  <a:schemeClr val="lt1"/>
                </a:solidFill>
                <a:latin typeface="Calibri" panose="020F0502020204030204" pitchFamily="34" charset="0"/>
                <a:cs typeface="Calibri" panose="020F0502020204030204" pitchFamily="34" charset="0"/>
              </a:rPr>
              <a:t>och</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uthållighet</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för</a:t>
            </a:r>
            <a:r>
              <a:rPr lang="nb-NO" sz="1600" dirty="0">
                <a:solidFill>
                  <a:schemeClr val="lt1"/>
                </a:solidFill>
                <a:latin typeface="Calibri" panose="020F0502020204030204" pitchFamily="34" charset="0"/>
                <a:cs typeface="Calibri" panose="020F0502020204030204" pitchFamily="34" charset="0"/>
              </a:rPr>
              <a:t> att </a:t>
            </a:r>
            <a:r>
              <a:rPr lang="nb-NO" sz="1600" dirty="0" err="1">
                <a:solidFill>
                  <a:schemeClr val="lt1"/>
                </a:solidFill>
                <a:latin typeface="Calibri" panose="020F0502020204030204" pitchFamily="34" charset="0"/>
                <a:cs typeface="Calibri" panose="020F0502020204030204" pitchFamily="34" charset="0"/>
              </a:rPr>
              <a:t>lösa</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utmaningar</a:t>
            </a:r>
            <a:r>
              <a:rPr lang="nb-NO" sz="1600" dirty="0">
                <a:solidFill>
                  <a:schemeClr val="lt1"/>
                </a:solidFill>
                <a:latin typeface="Calibri" panose="020F0502020204030204" pitchFamily="34" charset="0"/>
                <a:cs typeface="Calibri" panose="020F0502020204030204" pitchFamily="34" charset="0"/>
              </a:rPr>
              <a:t> </a:t>
            </a:r>
          </a:p>
          <a:p>
            <a:pPr marL="342900" lvl="0" indent="-342900">
              <a:buClr>
                <a:schemeClr val="lt1"/>
              </a:buClr>
              <a:buSzPts val="1200"/>
              <a:buFont typeface="Arial"/>
              <a:buChar char="•"/>
            </a:pPr>
            <a:r>
              <a:rPr lang="nb-NO" sz="1600" b="1" dirty="0" err="1">
                <a:solidFill>
                  <a:schemeClr val="lt1"/>
                </a:solidFill>
                <a:latin typeface="Calibri" panose="020F0502020204030204" pitchFamily="34" charset="0"/>
                <a:cs typeface="Calibri" panose="020F0502020204030204" pitchFamily="34" charset="0"/>
              </a:rPr>
              <a:t>Påverkan</a:t>
            </a:r>
            <a:r>
              <a:rPr lang="nb-NO" sz="1600" b="1" dirty="0">
                <a:solidFill>
                  <a:schemeClr val="lt1"/>
                </a:solidFill>
                <a:latin typeface="Calibri" panose="020F0502020204030204" pitchFamily="34" charset="0"/>
                <a:cs typeface="Calibri" panose="020F0502020204030204" pitchFamily="34" charset="0"/>
              </a:rPr>
              <a:t>: </a:t>
            </a:r>
            <a:r>
              <a:rPr lang="nb-NO" sz="1600" dirty="0">
                <a:solidFill>
                  <a:schemeClr val="lt1"/>
                </a:solidFill>
                <a:latin typeface="Calibri" panose="020F0502020204030204" pitchFamily="34" charset="0"/>
                <a:cs typeface="Calibri" panose="020F0502020204030204" pitchFamily="34" charset="0"/>
              </a:rPr>
              <a:t>Vi </a:t>
            </a:r>
            <a:r>
              <a:rPr lang="nb-NO" sz="1600" dirty="0" err="1">
                <a:solidFill>
                  <a:schemeClr val="lt1"/>
                </a:solidFill>
                <a:latin typeface="Calibri" panose="020F0502020204030204" pitchFamily="34" charset="0"/>
                <a:cs typeface="Calibri" panose="020F0502020204030204" pitchFamily="34" charset="0"/>
              </a:rPr>
              <a:t>använder</a:t>
            </a:r>
            <a:r>
              <a:rPr lang="nb-NO" sz="1600" dirty="0">
                <a:solidFill>
                  <a:schemeClr val="lt1"/>
                </a:solidFill>
                <a:latin typeface="Calibri" panose="020F0502020204030204" pitchFamily="34" charset="0"/>
                <a:cs typeface="Calibri" panose="020F0502020204030204" pitchFamily="34" charset="0"/>
              </a:rPr>
              <a:t> det vi </a:t>
            </a:r>
            <a:r>
              <a:rPr lang="nb-NO" sz="1600" dirty="0" err="1">
                <a:solidFill>
                  <a:schemeClr val="lt1"/>
                </a:solidFill>
                <a:latin typeface="Calibri" panose="020F0502020204030204" pitchFamily="34" charset="0"/>
                <a:cs typeface="Calibri" panose="020F0502020204030204" pitchFamily="34" charset="0"/>
              </a:rPr>
              <a:t>lär</a:t>
            </a:r>
            <a:r>
              <a:rPr lang="nb-NO" sz="1600" dirty="0">
                <a:solidFill>
                  <a:schemeClr val="lt1"/>
                </a:solidFill>
                <a:latin typeface="Calibri" panose="020F0502020204030204" pitchFamily="34" charset="0"/>
                <a:cs typeface="Calibri" panose="020F0502020204030204" pitchFamily="34" charset="0"/>
              </a:rPr>
              <a:t> oss </a:t>
            </a:r>
            <a:r>
              <a:rPr lang="nb-NO" sz="1600" dirty="0" err="1">
                <a:solidFill>
                  <a:schemeClr val="lt1"/>
                </a:solidFill>
                <a:latin typeface="Calibri" panose="020F0502020204030204" pitchFamily="34" charset="0"/>
                <a:cs typeface="Calibri" panose="020F0502020204030204" pitchFamily="34" charset="0"/>
              </a:rPr>
              <a:t>till</a:t>
            </a:r>
            <a:r>
              <a:rPr lang="nb-NO" sz="1600" dirty="0">
                <a:solidFill>
                  <a:schemeClr val="lt1"/>
                </a:solidFill>
                <a:latin typeface="Calibri" panose="020F0502020204030204" pitchFamily="34" charset="0"/>
                <a:cs typeface="Calibri" panose="020F0502020204030204" pitchFamily="34" charset="0"/>
              </a:rPr>
              <a:t> att </a:t>
            </a:r>
            <a:r>
              <a:rPr lang="nb-NO" sz="1600" dirty="0" err="1">
                <a:solidFill>
                  <a:schemeClr val="lt1"/>
                </a:solidFill>
                <a:latin typeface="Calibri" panose="020F0502020204030204" pitchFamily="34" charset="0"/>
                <a:cs typeface="Calibri" panose="020F0502020204030204" pitchFamily="34" charset="0"/>
              </a:rPr>
              <a:t>förbättra</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världen</a:t>
            </a:r>
            <a:r>
              <a:rPr lang="nb-NO" sz="1600" dirty="0">
                <a:solidFill>
                  <a:schemeClr val="lt1"/>
                </a:solidFill>
                <a:latin typeface="Calibri" panose="020F0502020204030204" pitchFamily="34" charset="0"/>
                <a:cs typeface="Calibri" panose="020F0502020204030204" pitchFamily="34" charset="0"/>
              </a:rPr>
              <a:t> </a:t>
            </a:r>
          </a:p>
          <a:p>
            <a:pPr marL="342900" lvl="0" indent="-342900">
              <a:buClr>
                <a:schemeClr val="lt1"/>
              </a:buClr>
              <a:buSzPts val="1200"/>
              <a:buFont typeface="Arial"/>
              <a:buChar char="•"/>
            </a:pPr>
            <a:r>
              <a:rPr lang="nb-NO" sz="1600" b="1" dirty="0">
                <a:solidFill>
                  <a:schemeClr val="lt1"/>
                </a:solidFill>
                <a:latin typeface="Calibri" panose="020F0502020204030204" pitchFamily="34" charset="0"/>
                <a:cs typeface="Calibri" panose="020F0502020204030204" pitchFamily="34" charset="0"/>
              </a:rPr>
              <a:t>Inkludering: </a:t>
            </a:r>
            <a:r>
              <a:rPr lang="nb-NO" sz="1600" dirty="0">
                <a:solidFill>
                  <a:schemeClr val="lt1"/>
                </a:solidFill>
                <a:latin typeface="Calibri" panose="020F0502020204030204" pitchFamily="34" charset="0"/>
                <a:cs typeface="Calibri" panose="020F0502020204030204" pitchFamily="34" charset="0"/>
              </a:rPr>
              <a:t>Vi </a:t>
            </a:r>
            <a:r>
              <a:rPr lang="nb-NO" sz="1600" dirty="0" err="1">
                <a:solidFill>
                  <a:schemeClr val="lt1"/>
                </a:solidFill>
                <a:latin typeface="Calibri" panose="020F0502020204030204" pitchFamily="34" charset="0"/>
                <a:cs typeface="Calibri" panose="020F0502020204030204" pitchFamily="34" charset="0"/>
              </a:rPr>
              <a:t>respekterar</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varandra</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och</a:t>
            </a:r>
            <a:r>
              <a:rPr lang="nb-NO" sz="1600" dirty="0">
                <a:solidFill>
                  <a:schemeClr val="lt1"/>
                </a:solidFill>
                <a:latin typeface="Calibri" panose="020F0502020204030204" pitchFamily="34" charset="0"/>
                <a:cs typeface="Calibri" panose="020F0502020204030204" pitchFamily="34" charset="0"/>
              </a:rPr>
              <a:t> varandras </a:t>
            </a:r>
            <a:r>
              <a:rPr lang="nb-NO" sz="1600" dirty="0" err="1">
                <a:solidFill>
                  <a:schemeClr val="lt1"/>
                </a:solidFill>
                <a:latin typeface="Calibri" panose="020F0502020204030204" pitchFamily="34" charset="0"/>
                <a:cs typeface="Calibri" panose="020F0502020204030204" pitchFamily="34" charset="0"/>
              </a:rPr>
              <a:t>olikheter</a:t>
            </a:r>
            <a:endParaRPr lang="nb-NO" sz="1600" dirty="0">
              <a:solidFill>
                <a:schemeClr val="lt1"/>
              </a:solidFill>
              <a:latin typeface="Calibri" panose="020F0502020204030204" pitchFamily="34" charset="0"/>
              <a:cs typeface="Calibri" panose="020F0502020204030204" pitchFamily="34" charset="0"/>
            </a:endParaRPr>
          </a:p>
          <a:p>
            <a:pPr marL="342900" lvl="0" indent="-342900">
              <a:buClr>
                <a:schemeClr val="lt1"/>
              </a:buClr>
              <a:buSzPts val="1200"/>
              <a:buFont typeface="Arial"/>
              <a:buChar char="•"/>
            </a:pPr>
            <a:r>
              <a:rPr lang="nb-NO" sz="1600" b="1" dirty="0" err="1">
                <a:solidFill>
                  <a:schemeClr val="lt1"/>
                </a:solidFill>
                <a:latin typeface="Calibri" panose="020F0502020204030204" pitchFamily="34" charset="0"/>
                <a:cs typeface="Calibri" panose="020F0502020204030204" pitchFamily="34" charset="0"/>
              </a:rPr>
              <a:t>Samarbete</a:t>
            </a:r>
            <a:r>
              <a:rPr lang="nb-NO" sz="1600" b="1" dirty="0">
                <a:solidFill>
                  <a:schemeClr val="lt1"/>
                </a:solidFill>
                <a:latin typeface="Calibri" panose="020F0502020204030204" pitchFamily="34" charset="0"/>
                <a:cs typeface="Calibri" panose="020F0502020204030204" pitchFamily="34" charset="0"/>
              </a:rPr>
              <a:t>: </a:t>
            </a:r>
            <a:r>
              <a:rPr lang="nb-NO" sz="1600" dirty="0">
                <a:solidFill>
                  <a:schemeClr val="lt1"/>
                </a:solidFill>
                <a:latin typeface="Calibri" panose="020F0502020204030204" pitchFamily="34" charset="0"/>
                <a:cs typeface="Calibri" panose="020F0502020204030204" pitchFamily="34" charset="0"/>
              </a:rPr>
              <a:t>Vi </a:t>
            </a:r>
            <a:r>
              <a:rPr lang="nb-NO" sz="1600" dirty="0" err="1">
                <a:solidFill>
                  <a:schemeClr val="lt1"/>
                </a:solidFill>
                <a:latin typeface="Calibri" panose="020F0502020204030204" pitchFamily="34" charset="0"/>
                <a:cs typeface="Calibri" panose="020F0502020204030204" pitchFamily="34" charset="0"/>
              </a:rPr>
              <a:t>är</a:t>
            </a:r>
            <a:r>
              <a:rPr lang="nb-NO" sz="1600" dirty="0">
                <a:solidFill>
                  <a:schemeClr val="lt1"/>
                </a:solidFill>
                <a:latin typeface="Calibri" panose="020F0502020204030204" pitchFamily="34" charset="0"/>
                <a:cs typeface="Calibri" panose="020F0502020204030204" pitchFamily="34" charset="0"/>
              </a:rPr>
              <a:t> starkare </a:t>
            </a:r>
            <a:r>
              <a:rPr lang="nb-NO" sz="1600" dirty="0" err="1">
                <a:solidFill>
                  <a:schemeClr val="lt1"/>
                </a:solidFill>
                <a:latin typeface="Calibri" panose="020F0502020204030204" pitchFamily="34" charset="0"/>
                <a:cs typeface="Calibri" panose="020F0502020204030204" pitchFamily="34" charset="0"/>
              </a:rPr>
              <a:t>när</a:t>
            </a:r>
            <a:r>
              <a:rPr lang="nb-NO" sz="1600" dirty="0">
                <a:solidFill>
                  <a:schemeClr val="lt1"/>
                </a:solidFill>
                <a:latin typeface="Calibri" panose="020F0502020204030204" pitchFamily="34" charset="0"/>
                <a:cs typeface="Calibri" panose="020F0502020204030204" pitchFamily="34" charset="0"/>
              </a:rPr>
              <a:t> vi </a:t>
            </a:r>
            <a:r>
              <a:rPr lang="nb-NO" sz="1600" dirty="0" err="1">
                <a:solidFill>
                  <a:schemeClr val="lt1"/>
                </a:solidFill>
                <a:latin typeface="Calibri" panose="020F0502020204030204" pitchFamily="34" charset="0"/>
                <a:cs typeface="Calibri" panose="020F0502020204030204" pitchFamily="34" charset="0"/>
              </a:rPr>
              <a:t>arbetar</a:t>
            </a:r>
            <a:r>
              <a:rPr lang="nb-NO" sz="1600" dirty="0">
                <a:solidFill>
                  <a:schemeClr val="lt1"/>
                </a:solidFill>
                <a:latin typeface="Calibri" panose="020F0502020204030204" pitchFamily="34" charset="0"/>
                <a:cs typeface="Calibri" panose="020F0502020204030204" pitchFamily="34" charset="0"/>
              </a:rPr>
              <a:t> </a:t>
            </a:r>
            <a:r>
              <a:rPr lang="nb-NO" sz="1600" dirty="0" err="1">
                <a:solidFill>
                  <a:schemeClr val="lt1"/>
                </a:solidFill>
                <a:latin typeface="Calibri" panose="020F0502020204030204" pitchFamily="34" charset="0"/>
                <a:cs typeface="Calibri" panose="020F0502020204030204" pitchFamily="34" charset="0"/>
              </a:rPr>
              <a:t>tillsammans</a:t>
            </a:r>
            <a:r>
              <a:rPr lang="nb-NO" sz="1600" dirty="0">
                <a:solidFill>
                  <a:schemeClr val="lt1"/>
                </a:solidFill>
                <a:latin typeface="Calibri" panose="020F0502020204030204" pitchFamily="34" charset="0"/>
                <a:cs typeface="Calibri" panose="020F0502020204030204" pitchFamily="34" charset="0"/>
              </a:rPr>
              <a:t> </a:t>
            </a:r>
          </a:p>
          <a:p>
            <a:pPr marL="342900" lvl="0" indent="-342900">
              <a:buClr>
                <a:schemeClr val="lt1"/>
              </a:buClr>
              <a:buSzPts val="1200"/>
              <a:buFont typeface="Arial"/>
              <a:buChar char="•"/>
            </a:pPr>
            <a:r>
              <a:rPr lang="nb-NO" sz="1600" b="1" dirty="0">
                <a:solidFill>
                  <a:schemeClr val="lt1"/>
                </a:solidFill>
                <a:latin typeface="Calibri" panose="020F0502020204030204" pitchFamily="34" charset="0"/>
                <a:cs typeface="Calibri" panose="020F0502020204030204" pitchFamily="34" charset="0"/>
              </a:rPr>
              <a:t>Kul!: </a:t>
            </a:r>
            <a:r>
              <a:rPr lang="nb-NO" sz="1600" dirty="0">
                <a:solidFill>
                  <a:schemeClr val="lt1"/>
                </a:solidFill>
                <a:latin typeface="Calibri" panose="020F0502020204030204" pitchFamily="34" charset="0"/>
                <a:cs typeface="Calibri" panose="020F0502020204030204" pitchFamily="34" charset="0"/>
              </a:rPr>
              <a:t>Vi har det kul!</a:t>
            </a:r>
          </a:p>
        </p:txBody>
      </p:sp>
    </p:spTree>
    <p:extLst>
      <p:ext uri="{BB962C8B-B14F-4D97-AF65-F5344CB8AC3E}">
        <p14:creationId xmlns:p14="http://schemas.microsoft.com/office/powerpoint/2010/main" val="407907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4B14-5709-B341-9D25-9814086F72F4}"/>
              </a:ext>
            </a:extLst>
          </p:cNvPr>
          <p:cNvSpPr>
            <a:spLocks noGrp="1"/>
          </p:cNvSpPr>
          <p:nvPr>
            <p:ph type="title"/>
          </p:nvPr>
        </p:nvSpPr>
        <p:spPr/>
        <p:txBody>
          <a:bodyPr/>
          <a:lstStyle/>
          <a:p>
            <a:r>
              <a:rPr lang="sv-SE" dirty="0"/>
              <a:t>Kärnvärden – hur gör vi det?</a:t>
            </a:r>
          </a:p>
        </p:txBody>
      </p:sp>
      <p:sp>
        <p:nvSpPr>
          <p:cNvPr id="3" name="Text Placeholder 2">
            <a:extLst>
              <a:ext uri="{FF2B5EF4-FFF2-40B4-BE49-F238E27FC236}">
                <a16:creationId xmlns:a16="http://schemas.microsoft.com/office/drawing/2014/main" id="{61FDD179-600F-FA44-A934-499773ABED01}"/>
              </a:ext>
            </a:extLst>
          </p:cNvPr>
          <p:cNvSpPr>
            <a:spLocks noGrp="1"/>
          </p:cNvSpPr>
          <p:nvPr>
            <p:ph type="body" idx="1"/>
          </p:nvPr>
        </p:nvSpPr>
        <p:spPr>
          <a:xfrm>
            <a:off x="457200" y="1063625"/>
            <a:ext cx="8229600" cy="3487725"/>
          </a:xfrm>
        </p:spPr>
        <p:txBody>
          <a:bodyPr/>
          <a:lstStyle/>
          <a:p>
            <a:pPr marL="127000" indent="0">
              <a:buNone/>
            </a:pPr>
            <a:r>
              <a:rPr lang="en-NO" b="1">
                <a:latin typeface="Calibri" panose="020F0502020204030204" pitchFamily="34" charset="0"/>
                <a:cs typeface="Calibri" panose="020F0502020204030204" pitchFamily="34" charset="0"/>
              </a:rPr>
              <a:t>Inkludering:</a:t>
            </a:r>
          </a:p>
          <a:p>
            <a:pPr marL="127000" indent="0">
              <a:buNone/>
            </a:pPr>
            <a:r>
              <a:rPr lang="en-NO">
                <a:latin typeface="Calibri" panose="020F0502020204030204" pitchFamily="34" charset="0"/>
                <a:cs typeface="Calibri" panose="020F0502020204030204" pitchFamily="34" charset="0"/>
              </a:rPr>
              <a:t>Hur kommer ni att ta med allas idéer och hur kommer ni att hantera </a:t>
            </a:r>
            <a:r>
              <a:rPr lang="sv-SE" dirty="0">
                <a:latin typeface="Calibri" panose="020F0502020204030204" pitchFamily="34" charset="0"/>
                <a:cs typeface="Calibri" panose="020F0502020204030204" pitchFamily="34" charset="0"/>
              </a:rPr>
              <a:t>olika åsikter </a:t>
            </a:r>
            <a:r>
              <a:rPr lang="en-NO">
                <a:latin typeface="Calibri" panose="020F0502020204030204" pitchFamily="34" charset="0"/>
                <a:cs typeface="Calibri" panose="020F0502020204030204" pitchFamily="34" charset="0"/>
              </a:rPr>
              <a:t>i gruppen?</a:t>
            </a:r>
          </a:p>
          <a:p>
            <a:pPr marL="127000" indent="0">
              <a:buNone/>
            </a:pPr>
            <a:r>
              <a:rPr lang="en-NO">
                <a:latin typeface="Calibri" panose="020F0502020204030204" pitchFamily="34" charset="0"/>
                <a:cs typeface="Calibri" panose="020F0502020204030204" pitchFamily="34" charset="0"/>
              </a:rPr>
              <a:t>Vad gör du om en eller flera i gruppen gör något annat än vad som överenskommits?</a:t>
            </a:r>
          </a:p>
          <a:p>
            <a:pPr marL="127000" indent="0">
              <a:buNone/>
            </a:pPr>
            <a:r>
              <a:rPr lang="en-NO">
                <a:latin typeface="Calibri" panose="020F0502020204030204" pitchFamily="34" charset="0"/>
                <a:cs typeface="Calibri" panose="020F0502020204030204" pitchFamily="34" charset="0"/>
              </a:rPr>
              <a:t> </a:t>
            </a:r>
          </a:p>
          <a:p>
            <a:pPr marL="127000" indent="0">
              <a:buNone/>
            </a:pPr>
            <a:r>
              <a:rPr lang="en-NO" b="1">
                <a:latin typeface="Calibri" panose="020F0502020204030204" pitchFamily="34" charset="0"/>
                <a:cs typeface="Calibri" panose="020F0502020204030204" pitchFamily="34" charset="0"/>
              </a:rPr>
              <a:t>Samarbete:</a:t>
            </a:r>
          </a:p>
          <a:p>
            <a:pPr marL="127000" indent="0">
              <a:buNone/>
            </a:pPr>
            <a:r>
              <a:rPr lang="en-NO">
                <a:latin typeface="Calibri" panose="020F0502020204030204" pitchFamily="34" charset="0"/>
                <a:cs typeface="Calibri" panose="020F0502020204030204" pitchFamily="34" charset="0"/>
              </a:rPr>
              <a:t>Hur kommer ni att arbeta som ett team?</a:t>
            </a:r>
          </a:p>
          <a:p>
            <a:pPr marL="127000" indent="0">
              <a:buNone/>
            </a:pPr>
            <a:r>
              <a:rPr lang="en-NO">
                <a:latin typeface="Calibri" panose="020F0502020204030204" pitchFamily="34" charset="0"/>
                <a:cs typeface="Calibri" panose="020F0502020204030204" pitchFamily="34" charset="0"/>
              </a:rPr>
              <a:t>Vad är viktigt för just ditt lag?</a:t>
            </a:r>
          </a:p>
          <a:p>
            <a:pPr marL="127000" indent="0">
              <a:buNone/>
            </a:pPr>
            <a:r>
              <a:rPr lang="en-NO">
                <a:latin typeface="Calibri" panose="020F0502020204030204" pitchFamily="34" charset="0"/>
                <a:cs typeface="Calibri" panose="020F0502020204030204" pitchFamily="34" charset="0"/>
              </a:rPr>
              <a:t> </a:t>
            </a:r>
          </a:p>
          <a:p>
            <a:pPr marL="127000" indent="0">
              <a:buNone/>
            </a:pPr>
            <a:r>
              <a:rPr lang="en-NO" b="1">
                <a:latin typeface="Calibri" panose="020F0502020204030204" pitchFamily="34" charset="0"/>
                <a:cs typeface="Calibri" panose="020F0502020204030204" pitchFamily="34" charset="0"/>
              </a:rPr>
              <a:t>Kul:</a:t>
            </a:r>
          </a:p>
          <a:p>
            <a:pPr marL="127000" indent="0">
              <a:buNone/>
            </a:pPr>
            <a:r>
              <a:rPr lang="en-NO">
                <a:latin typeface="Calibri" panose="020F0502020204030204" pitchFamily="34" charset="0"/>
                <a:cs typeface="Calibri" panose="020F0502020204030204" pitchFamily="34" charset="0"/>
              </a:rPr>
              <a:t>Vilka åtgärder kommer du att vidta för att ha kul från dag ett till turneringsdagen?</a:t>
            </a:r>
          </a:p>
          <a:p>
            <a:pPr marL="127000" indent="0">
              <a:buNone/>
            </a:pPr>
            <a:r>
              <a:rPr lang="en-NO">
                <a:latin typeface="Calibri" panose="020F0502020204030204" pitchFamily="34" charset="0"/>
                <a:cs typeface="Calibri" panose="020F0502020204030204" pitchFamily="34" charset="0"/>
              </a:rPr>
              <a:t>Vad krävs för att var och en av er ska känna stolthet över era insatser från idag fram till turneringen?</a:t>
            </a:r>
          </a:p>
        </p:txBody>
      </p:sp>
    </p:spTree>
    <p:extLst>
      <p:ext uri="{BB962C8B-B14F-4D97-AF65-F5344CB8AC3E}">
        <p14:creationId xmlns:p14="http://schemas.microsoft.com/office/powerpoint/2010/main" val="291812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0161-3742-B644-9530-998001AE3890}"/>
              </a:ext>
            </a:extLst>
          </p:cNvPr>
          <p:cNvSpPr>
            <a:spLocks noGrp="1"/>
          </p:cNvSpPr>
          <p:nvPr>
            <p:ph type="title"/>
          </p:nvPr>
        </p:nvSpPr>
        <p:spPr>
          <a:xfrm>
            <a:off x="1493520" y="2143125"/>
            <a:ext cx="8229600" cy="857250"/>
          </a:xfrm>
        </p:spPr>
        <p:txBody>
          <a:bodyPr/>
          <a:lstStyle/>
          <a:p>
            <a:r>
              <a:rPr lang="en-NO">
                <a:latin typeface="Calibri" panose="020F0502020204030204" pitchFamily="34" charset="0"/>
                <a:cs typeface="Calibri" panose="020F0502020204030204" pitchFamily="34" charset="0"/>
              </a:rPr>
              <a:t>Nu är </a:t>
            </a:r>
            <a:r>
              <a:rPr lang="sv-SE" dirty="0">
                <a:latin typeface="Calibri" panose="020F0502020204030204" pitchFamily="34" charset="0"/>
                <a:cs typeface="Calibri" panose="020F0502020204030204" pitchFamily="34" charset="0"/>
              </a:rPr>
              <a:t>ni</a:t>
            </a:r>
            <a:r>
              <a:rPr lang="en-NO">
                <a:latin typeface="Calibri" panose="020F0502020204030204" pitchFamily="34" charset="0"/>
                <a:cs typeface="Calibri" panose="020F0502020204030204" pitchFamily="34" charset="0"/>
              </a:rPr>
              <a:t> redo att påbörja uppdraget! Lycka till!</a:t>
            </a:r>
            <a:br>
              <a:rPr lang="en-NO">
                <a:latin typeface="Calibri" panose="020F0502020204030204" pitchFamily="34" charset="0"/>
                <a:cs typeface="Calibri" panose="020F0502020204030204" pitchFamily="34" charset="0"/>
              </a:rPr>
            </a:br>
            <a:endParaRPr lang="en-NO"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737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7"/>
          <p:cNvSpPr/>
          <p:nvPr/>
        </p:nvSpPr>
        <p:spPr>
          <a:xfrm>
            <a:off x="379406" y="383178"/>
            <a:ext cx="400971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v-SE" sz="2200" b="0" i="1" u="none" strike="noStrike" cap="none">
                <a:solidFill>
                  <a:schemeClr val="dk1"/>
                </a:solidFill>
                <a:latin typeface="Calibri"/>
                <a:ea typeface="Calibri"/>
                <a:cs typeface="Calibri"/>
                <a:sym typeface="Calibri"/>
              </a:rPr>
              <a:t>Årets uppdragsfilm</a:t>
            </a:r>
          </a:p>
        </p:txBody>
      </p:sp>
      <p:sp>
        <p:nvSpPr>
          <p:cNvPr id="2" name="TekstSylinder 1">
            <a:extLst>
              <a:ext uri="{FF2B5EF4-FFF2-40B4-BE49-F238E27FC236}">
                <a16:creationId xmlns:a16="http://schemas.microsoft.com/office/drawing/2014/main" id="{82EECDDB-4ABF-0A6F-2857-C824DFDAF5FA}"/>
              </a:ext>
            </a:extLst>
          </p:cNvPr>
          <p:cNvSpPr txBox="1"/>
          <p:nvPr/>
        </p:nvSpPr>
        <p:spPr>
          <a:xfrm>
            <a:off x="2471905" y="2263973"/>
            <a:ext cx="4200189" cy="307777"/>
          </a:xfrm>
          <a:prstGeom prst="rect">
            <a:avLst/>
          </a:prstGeom>
          <a:noFill/>
        </p:spPr>
        <p:txBody>
          <a:bodyPr wrap="none" rtlCol="0">
            <a:spAutoFit/>
          </a:bodyPr>
          <a:lstStyle/>
          <a:p>
            <a:r>
              <a:rPr lang="nb-NO" dirty="0" err="1">
                <a:hlinkClick r:id="rId3"/>
              </a:rPr>
              <a:t>https</a:t>
            </a:r>
            <a:r>
              <a:rPr lang="nb-NO" dirty="0">
                <a:hlinkClick r:id="rId3"/>
              </a:rPr>
              <a:t>://</a:t>
            </a:r>
            <a:r>
              <a:rPr lang="nb-NO" dirty="0" err="1">
                <a:hlinkClick r:id="rId3"/>
              </a:rPr>
              <a:t>www.youtube.com</a:t>
            </a:r>
            <a:r>
              <a:rPr lang="nb-NO" dirty="0">
                <a:hlinkClick r:id="rId3"/>
              </a:rPr>
              <a:t>/</a:t>
            </a:r>
            <a:r>
              <a:rPr lang="nb-NO" dirty="0" err="1">
                <a:hlinkClick r:id="rId3"/>
              </a:rPr>
              <a:t>watch?v</a:t>
            </a:r>
            <a:r>
              <a:rPr lang="nb-NO" dirty="0">
                <a:hlinkClick r:id="rId3"/>
              </a:rPr>
              <a:t>=4JV7x014U0I</a:t>
            </a:r>
            <a:endParaRPr lang="nb-NO"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Google Shape;305;p22"/>
          <p:cNvSpPr/>
          <p:nvPr/>
        </p:nvSpPr>
        <p:spPr>
          <a:xfrm>
            <a:off x="533313" y="383178"/>
            <a:ext cx="400971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200" i="1">
                <a:solidFill>
                  <a:schemeClr val="dk1"/>
                </a:solidFill>
                <a:latin typeface="Calibri"/>
                <a:ea typeface="Calibri"/>
                <a:cs typeface="Calibri"/>
                <a:sym typeface="Calibri"/>
              </a:rPr>
              <a:t>Årets uppdrag</a:t>
            </a:r>
            <a:endParaRPr/>
          </a:p>
        </p:txBody>
      </p:sp>
      <p:pic>
        <p:nvPicPr>
          <p:cNvPr id="4" name="Bilde 3" descr="Et bilde som inneholder tekst, sirkel, Grafikk, logo&#10;&#10;Automatisk generert beskrivelse">
            <a:extLst>
              <a:ext uri="{FF2B5EF4-FFF2-40B4-BE49-F238E27FC236}">
                <a16:creationId xmlns:a16="http://schemas.microsoft.com/office/drawing/2014/main" id="{04EA4999-60C9-97D4-72A1-BDCDB450448F}"/>
              </a:ext>
            </a:extLst>
          </p:cNvPr>
          <p:cNvPicPr>
            <a:picLocks noChangeAspect="1"/>
          </p:cNvPicPr>
          <p:nvPr/>
        </p:nvPicPr>
        <p:blipFill>
          <a:blip r:embed="rId3"/>
          <a:stretch>
            <a:fillRect/>
          </a:stretch>
        </p:blipFill>
        <p:spPr>
          <a:xfrm>
            <a:off x="553233" y="1168559"/>
            <a:ext cx="3099108" cy="3102944"/>
          </a:xfrm>
          <a:prstGeom prst="rect">
            <a:avLst/>
          </a:prstGeom>
        </p:spPr>
      </p:pic>
      <p:sp>
        <p:nvSpPr>
          <p:cNvPr id="5" name="TekstSylinder 4">
            <a:extLst>
              <a:ext uri="{FF2B5EF4-FFF2-40B4-BE49-F238E27FC236}">
                <a16:creationId xmlns:a16="http://schemas.microsoft.com/office/drawing/2014/main" id="{9A0073E6-1269-978A-AC44-27A3E96DDCB4}"/>
              </a:ext>
            </a:extLst>
          </p:cNvPr>
          <p:cNvSpPr txBox="1"/>
          <p:nvPr/>
        </p:nvSpPr>
        <p:spPr>
          <a:xfrm>
            <a:off x="4105263" y="1375887"/>
            <a:ext cx="4485504" cy="2677656"/>
          </a:xfrm>
          <a:prstGeom prst="rect">
            <a:avLst/>
          </a:prstGeom>
          <a:noFill/>
        </p:spPr>
        <p:txBody>
          <a:bodyPr wrap="square" rtlCol="0">
            <a:spAutoFit/>
          </a:bodyPr>
          <a:lstStyle/>
          <a:p>
            <a:r>
              <a:rPr lang="nb-NO" b="1" dirty="0">
                <a:solidFill>
                  <a:srgbClr val="3F3F3F"/>
                </a:solidFill>
                <a:effectLst/>
                <a:latin typeface="Calibri" panose="020F0502020204030204" pitchFamily="34" charset="0"/>
                <a:cs typeface="Calibri" panose="020F0502020204030204" pitchFamily="34" charset="0"/>
              </a:rPr>
              <a:t>Er utmaning under den </a:t>
            </a:r>
            <a:r>
              <a:rPr lang="nb-NO" b="1" dirty="0" err="1">
                <a:solidFill>
                  <a:srgbClr val="3F3F3F"/>
                </a:solidFill>
                <a:effectLst/>
                <a:latin typeface="Calibri" panose="020F0502020204030204" pitchFamily="34" charset="0"/>
                <a:cs typeface="Calibri" panose="020F0502020204030204" pitchFamily="34" charset="0"/>
              </a:rPr>
              <a:t>här</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projektperioden</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är</a:t>
            </a:r>
            <a:r>
              <a:rPr lang="nb-NO" b="1" dirty="0">
                <a:solidFill>
                  <a:srgbClr val="3F3F3F"/>
                </a:solidFill>
                <a:effectLst/>
                <a:latin typeface="Calibri" panose="020F0502020204030204" pitchFamily="34" charset="0"/>
                <a:cs typeface="Calibri" panose="020F0502020204030204" pitchFamily="34" charset="0"/>
              </a:rPr>
              <a:t> att </a:t>
            </a:r>
            <a:r>
              <a:rPr lang="nb-NO" b="1" dirty="0" err="1">
                <a:solidFill>
                  <a:srgbClr val="3F3F3F"/>
                </a:solidFill>
                <a:effectLst/>
                <a:latin typeface="Calibri" panose="020F0502020204030204" pitchFamily="34" charset="0"/>
                <a:cs typeface="Calibri" panose="020F0502020204030204" pitchFamily="34" charset="0"/>
              </a:rPr>
              <a:t>dyka</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ner</a:t>
            </a:r>
            <a:r>
              <a:rPr lang="nb-NO" b="1" dirty="0">
                <a:solidFill>
                  <a:srgbClr val="3F3F3F"/>
                </a:solidFill>
                <a:effectLst/>
                <a:latin typeface="Calibri" panose="020F0502020204030204" pitchFamily="34" charset="0"/>
                <a:cs typeface="Calibri" panose="020F0502020204030204" pitchFamily="34" charset="0"/>
              </a:rPr>
              <a:t> i ett problem som </a:t>
            </a:r>
            <a:r>
              <a:rPr lang="nb-NO" b="1" dirty="0" err="1">
                <a:solidFill>
                  <a:srgbClr val="3F3F3F"/>
                </a:solidFill>
                <a:effectLst/>
                <a:latin typeface="Calibri" panose="020F0502020204030204" pitchFamily="34" charset="0"/>
                <a:cs typeface="Calibri" panose="020F0502020204030204" pitchFamily="34" charset="0"/>
              </a:rPr>
              <a:t>människor</a:t>
            </a:r>
            <a:r>
              <a:rPr lang="nb-NO" b="1" dirty="0">
                <a:solidFill>
                  <a:srgbClr val="3F3F3F"/>
                </a:solidFill>
                <a:effectLst/>
                <a:latin typeface="Calibri" panose="020F0502020204030204" pitchFamily="34" charset="0"/>
                <a:cs typeface="Calibri" panose="020F0502020204030204" pitchFamily="34" charset="0"/>
              </a:rPr>
              <a:t> som </a:t>
            </a:r>
            <a:r>
              <a:rPr lang="nb-NO" b="1" dirty="0" err="1">
                <a:solidFill>
                  <a:srgbClr val="3F3F3F"/>
                </a:solidFill>
                <a:effectLst/>
                <a:latin typeface="Calibri" panose="020F0502020204030204" pitchFamily="34" charset="0"/>
                <a:cs typeface="Calibri" panose="020F0502020204030204" pitchFamily="34" charset="0"/>
              </a:rPr>
              <a:t>utforskar</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världshaven</a:t>
            </a:r>
            <a:r>
              <a:rPr lang="nb-NO" b="1" dirty="0">
                <a:solidFill>
                  <a:srgbClr val="3F3F3F"/>
                </a:solidFill>
                <a:effectLst/>
                <a:latin typeface="Calibri" panose="020F0502020204030204" pitchFamily="34" charset="0"/>
                <a:cs typeface="Calibri" panose="020F0502020204030204" pitchFamily="34" charset="0"/>
              </a:rPr>
              <a:t> står </a:t>
            </a:r>
            <a:r>
              <a:rPr lang="nb-NO" b="1" dirty="0" err="1">
                <a:solidFill>
                  <a:srgbClr val="3F3F3F"/>
                </a:solidFill>
                <a:effectLst/>
                <a:latin typeface="Calibri" panose="020F0502020204030204" pitchFamily="34" charset="0"/>
                <a:cs typeface="Calibri" panose="020F0502020204030204" pitchFamily="34" charset="0"/>
              </a:rPr>
              <a:t>inför</a:t>
            </a:r>
            <a:r>
              <a:rPr lang="nb-NO" b="1" dirty="0">
                <a:solidFill>
                  <a:srgbClr val="3F3F3F"/>
                </a:solidFill>
                <a:effectLst/>
                <a:latin typeface="Calibri" panose="020F0502020204030204" pitchFamily="34" charset="0"/>
                <a:cs typeface="Calibri" panose="020F0502020204030204" pitchFamily="34" charset="0"/>
              </a:rPr>
              <a:t>.</a:t>
            </a:r>
          </a:p>
          <a:p>
            <a:endParaRPr lang="nb-NO" dirty="0">
              <a:latin typeface="Calibri Light" panose="020F0302020204030204" pitchFamily="34" charset="0"/>
              <a:cs typeface="Calibri Light" panose="020F0302020204030204" pitchFamily="34" charset="0"/>
            </a:endParaRPr>
          </a:p>
          <a:p>
            <a:r>
              <a:rPr lang="nb-NO" dirty="0">
                <a:effectLst/>
                <a:latin typeface="Calibri" panose="020F0502020204030204" pitchFamily="34" charset="0"/>
                <a:cs typeface="Calibri" panose="020F0502020204030204" pitchFamily="34" charset="0"/>
              </a:rPr>
              <a:t>Mer </a:t>
            </a:r>
            <a:r>
              <a:rPr lang="nb-NO" dirty="0" err="1">
                <a:effectLst/>
                <a:latin typeface="Calibri" panose="020F0502020204030204" pitchFamily="34" charset="0"/>
                <a:cs typeface="Calibri" panose="020F0502020204030204" pitchFamily="34" charset="0"/>
              </a:rPr>
              <a:t>än</a:t>
            </a:r>
            <a:r>
              <a:rPr lang="nb-NO" dirty="0">
                <a:effectLst/>
                <a:latin typeface="Calibri" panose="020F0502020204030204" pitchFamily="34" charset="0"/>
                <a:cs typeface="Calibri" panose="020F0502020204030204" pitchFamily="34" charset="0"/>
              </a:rPr>
              <a:t> 70 </a:t>
            </a:r>
            <a:r>
              <a:rPr lang="nb-NO" dirty="0" err="1">
                <a:effectLst/>
                <a:latin typeface="Calibri" panose="020F0502020204030204" pitchFamily="34" charset="0"/>
                <a:cs typeface="Calibri" panose="020F0502020204030204" pitchFamily="34" charset="0"/>
              </a:rPr>
              <a:t>procent</a:t>
            </a:r>
            <a:r>
              <a:rPr lang="nb-NO" dirty="0">
                <a:effectLst/>
                <a:latin typeface="Calibri" panose="020F0502020204030204" pitchFamily="34" charset="0"/>
                <a:cs typeface="Calibri" panose="020F0502020204030204" pitchFamily="34" charset="0"/>
              </a:rPr>
              <a:t> av jordens yta </a:t>
            </a:r>
            <a:r>
              <a:rPr lang="nb-NO" dirty="0" err="1">
                <a:effectLst/>
                <a:latin typeface="Calibri" panose="020F0502020204030204" pitchFamily="34" charset="0"/>
                <a:cs typeface="Calibri" panose="020F0502020204030204" pitchFamily="34" charset="0"/>
              </a:rPr>
              <a:t>täcks</a:t>
            </a:r>
            <a:r>
              <a:rPr lang="nb-NO" dirty="0">
                <a:effectLst/>
                <a:latin typeface="Calibri" panose="020F0502020204030204" pitchFamily="34" charset="0"/>
                <a:cs typeface="Calibri" panose="020F0502020204030204" pitchFamily="34" charset="0"/>
              </a:rPr>
              <a:t> av hav. </a:t>
            </a:r>
            <a:r>
              <a:rPr lang="nb-NO" dirty="0" err="1">
                <a:effectLst/>
                <a:latin typeface="Calibri" panose="020F0502020204030204" pitchFamily="34" charset="0"/>
                <a:cs typeface="Calibri" panose="020F0502020204030204" pitchFamily="34" charset="0"/>
              </a:rPr>
              <a:t>Genom</a:t>
            </a:r>
            <a:r>
              <a:rPr lang="nb-NO" dirty="0">
                <a:effectLst/>
                <a:latin typeface="Calibri" panose="020F0502020204030204" pitchFamily="34" charset="0"/>
                <a:cs typeface="Calibri" panose="020F0502020204030204" pitchFamily="34" charset="0"/>
              </a:rPr>
              <a:t> historien har </a:t>
            </a:r>
            <a:r>
              <a:rPr lang="nb-NO" dirty="0" err="1">
                <a:effectLst/>
                <a:latin typeface="Calibri" panose="020F0502020204030204" pitchFamily="34" charset="0"/>
                <a:cs typeface="Calibri" panose="020F0502020204030204" pitchFamily="34" charset="0"/>
              </a:rPr>
              <a:t>upptäcktsresande</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utforskat</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och</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studerat</a:t>
            </a:r>
            <a:r>
              <a:rPr lang="nb-NO" dirty="0">
                <a:effectLst/>
                <a:latin typeface="Calibri" panose="020F0502020204030204" pitchFamily="34" charset="0"/>
                <a:cs typeface="Calibri" panose="020F0502020204030204" pitchFamily="34" charset="0"/>
              </a:rPr>
              <a:t> haven </a:t>
            </a:r>
            <a:r>
              <a:rPr lang="nb-NO" dirty="0" err="1">
                <a:effectLst/>
                <a:latin typeface="Calibri" panose="020F0502020204030204" pitchFamily="34" charset="0"/>
                <a:cs typeface="Calibri" panose="020F0502020204030204" pitchFamily="34" charset="0"/>
              </a:rPr>
              <a:t>för</a:t>
            </a:r>
            <a:r>
              <a:rPr lang="nb-NO" dirty="0">
                <a:effectLst/>
                <a:latin typeface="Calibri" panose="020F0502020204030204" pitchFamily="34" charset="0"/>
                <a:cs typeface="Calibri" panose="020F0502020204030204" pitchFamily="34" charset="0"/>
              </a:rPr>
              <a:t> att </a:t>
            </a:r>
            <a:r>
              <a:rPr lang="nb-NO" dirty="0" err="1">
                <a:effectLst/>
                <a:latin typeface="Calibri" panose="020F0502020204030204" pitchFamily="34" charset="0"/>
                <a:cs typeface="Calibri" panose="020F0502020204030204" pitchFamily="34" charset="0"/>
              </a:rPr>
              <a:t>förstå</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vilken</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inverkan</a:t>
            </a:r>
            <a:r>
              <a:rPr lang="nb-NO" dirty="0">
                <a:effectLst/>
                <a:latin typeface="Calibri" panose="020F0502020204030204" pitchFamily="34" charset="0"/>
                <a:cs typeface="Calibri" panose="020F0502020204030204" pitchFamily="34" charset="0"/>
              </a:rPr>
              <a:t> de har på våra liv. </a:t>
            </a:r>
            <a:r>
              <a:rPr lang="nb-NO" dirty="0" err="1">
                <a:effectLst/>
                <a:latin typeface="Calibri" panose="020F0502020204030204" pitchFamily="34" charset="0"/>
                <a:cs typeface="Calibri" panose="020F0502020204030204" pitchFamily="34" charset="0"/>
              </a:rPr>
              <a:t>Samhällets</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intresse</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för</a:t>
            </a:r>
            <a:r>
              <a:rPr lang="nb-NO" dirty="0">
                <a:effectLst/>
                <a:latin typeface="Calibri" panose="020F0502020204030204" pitchFamily="34" charset="0"/>
                <a:cs typeface="Calibri" panose="020F0502020204030204" pitchFamily="34" charset="0"/>
              </a:rPr>
              <a:t> haven har lett </a:t>
            </a:r>
            <a:r>
              <a:rPr lang="nb-NO" dirty="0" err="1">
                <a:effectLst/>
                <a:latin typeface="Calibri" panose="020F0502020204030204" pitchFamily="34" charset="0"/>
                <a:cs typeface="Calibri" panose="020F0502020204030204" pitchFamily="34" charset="0"/>
              </a:rPr>
              <a:t>till</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tekniska</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innovationer</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och</a:t>
            </a:r>
            <a:r>
              <a:rPr lang="nb-NO" dirty="0">
                <a:effectLst/>
                <a:latin typeface="Calibri" panose="020F0502020204030204" pitchFamily="34" charset="0"/>
                <a:cs typeface="Calibri" panose="020F0502020204030204" pitchFamily="34" charset="0"/>
              </a:rPr>
              <a:t> en </a:t>
            </a:r>
            <a:r>
              <a:rPr lang="nb-NO" dirty="0" err="1">
                <a:effectLst/>
                <a:latin typeface="Calibri" panose="020F0502020204030204" pitchFamily="34" charset="0"/>
                <a:cs typeface="Calibri" panose="020F0502020204030204" pitchFamily="34" charset="0"/>
              </a:rPr>
              <a:t>ökad</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förståelse</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för</a:t>
            </a:r>
            <a:r>
              <a:rPr lang="nb-NO" dirty="0">
                <a:effectLst/>
                <a:latin typeface="Calibri" panose="020F0502020204030204" pitchFamily="34" charset="0"/>
                <a:cs typeface="Calibri" panose="020F0502020204030204" pitchFamily="34" charset="0"/>
              </a:rPr>
              <a:t> det </a:t>
            </a:r>
            <a:r>
              <a:rPr lang="nb-NO" dirty="0" err="1">
                <a:effectLst/>
                <a:latin typeface="Calibri" panose="020F0502020204030204" pitchFamily="34" charset="0"/>
                <a:cs typeface="Calibri" panose="020F0502020204030204" pitchFamily="34" charset="0"/>
              </a:rPr>
              <a:t>komplexa</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förhållandet</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mellan</a:t>
            </a:r>
            <a:r>
              <a:rPr lang="nb-NO" dirty="0">
                <a:effectLst/>
                <a:latin typeface="Calibri" panose="020F0502020204030204" pitchFamily="34" charset="0"/>
                <a:cs typeface="Calibri" panose="020F0502020204030204" pitchFamily="34" charset="0"/>
              </a:rPr>
              <a:t> livet på land </a:t>
            </a:r>
            <a:r>
              <a:rPr lang="nb-NO" dirty="0" err="1">
                <a:effectLst/>
                <a:latin typeface="Calibri" panose="020F0502020204030204" pitchFamily="34" charset="0"/>
                <a:cs typeface="Calibri" panose="020F0502020204030204" pitchFamily="34" charset="0"/>
              </a:rPr>
              <a:t>och</a:t>
            </a:r>
            <a:r>
              <a:rPr lang="nb-NO" dirty="0">
                <a:effectLst/>
                <a:latin typeface="Calibri" panose="020F0502020204030204" pitchFamily="34" charset="0"/>
                <a:cs typeface="Calibri" panose="020F0502020204030204" pitchFamily="34" charset="0"/>
              </a:rPr>
              <a:t> i havet. Det finns så </a:t>
            </a:r>
            <a:r>
              <a:rPr lang="nb-NO" dirty="0" err="1">
                <a:effectLst/>
                <a:latin typeface="Calibri" panose="020F0502020204030204" pitchFamily="34" charset="0"/>
                <a:cs typeface="Calibri" panose="020F0502020204030204" pitchFamily="34" charset="0"/>
              </a:rPr>
              <a:t>mycket</a:t>
            </a:r>
            <a:r>
              <a:rPr lang="nb-NO" dirty="0">
                <a:effectLst/>
                <a:latin typeface="Calibri" panose="020F0502020204030204" pitchFamily="34" charset="0"/>
                <a:cs typeface="Calibri" panose="020F0502020204030204" pitchFamily="34" charset="0"/>
              </a:rPr>
              <a:t> mer att </a:t>
            </a:r>
            <a:r>
              <a:rPr lang="nb-NO" dirty="0" err="1">
                <a:effectLst/>
                <a:latin typeface="Calibri" panose="020F0502020204030204" pitchFamily="34" charset="0"/>
                <a:cs typeface="Calibri" panose="020F0502020204030204" pitchFamily="34" charset="0"/>
              </a:rPr>
              <a:t>lära</a:t>
            </a:r>
            <a:r>
              <a:rPr lang="nb-NO" dirty="0">
                <a:effectLst/>
                <a:latin typeface="Calibri" panose="020F0502020204030204" pitchFamily="34" charset="0"/>
                <a:cs typeface="Calibri" panose="020F0502020204030204" pitchFamily="34" charset="0"/>
              </a:rPr>
              <a:t> om livet i havet, </a:t>
            </a:r>
            <a:r>
              <a:rPr lang="nb-NO" dirty="0" err="1">
                <a:effectLst/>
                <a:latin typeface="Calibri" panose="020F0502020204030204" pitchFamily="34" charset="0"/>
                <a:cs typeface="Calibri" panose="020F0502020204030204" pitchFamily="34" charset="0"/>
              </a:rPr>
              <a:t>ekosystemen</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och</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människans</a:t>
            </a:r>
            <a:r>
              <a:rPr lang="nb-NO" dirty="0">
                <a:effectLst/>
                <a:latin typeface="Calibri" panose="020F0502020204030204" pitchFamily="34" charset="0"/>
                <a:cs typeface="Calibri" panose="020F0502020204030204" pitchFamily="34" charset="0"/>
              </a:rPr>
              <a:t> </a:t>
            </a:r>
            <a:r>
              <a:rPr lang="nb-NO" dirty="0" err="1">
                <a:effectLst/>
                <a:latin typeface="Calibri" panose="020F0502020204030204" pitchFamily="34" charset="0"/>
                <a:cs typeface="Calibri" panose="020F0502020204030204" pitchFamily="34" charset="0"/>
              </a:rPr>
              <a:t>påverkan</a:t>
            </a:r>
            <a:r>
              <a:rPr lang="nb-NO" dirty="0">
                <a:effectLst/>
                <a:latin typeface="Calibri" panose="020F0502020204030204" pitchFamily="34" charset="0"/>
                <a:cs typeface="Calibri" panose="020F0502020204030204" pitchFamily="34" charset="0"/>
              </a:rPr>
              <a:t> på havens </a:t>
            </a:r>
            <a:r>
              <a:rPr lang="nb-NO" dirty="0" err="1">
                <a:effectLst/>
                <a:latin typeface="Calibri" panose="020F0502020204030204" pitchFamily="34" charset="0"/>
                <a:cs typeface="Calibri" panose="020F0502020204030204" pitchFamily="34" charset="0"/>
              </a:rPr>
              <a:t>hälsa</a:t>
            </a:r>
            <a:r>
              <a:rPr lang="nb-NO" dirty="0">
                <a:effectLst/>
                <a:latin typeface="Calibri" panose="020F0502020204030204" pitchFamily="34" charset="0"/>
                <a:cs typeface="Calibri" panose="020F0502020204030204" pitchFamily="34" charset="0"/>
              </a:rPr>
              <a:t>. </a:t>
            </a:r>
            <a:endParaRPr lang="nb-NO"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4991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gning, illustrasjon, grafisk design, tegnefilm&#10;&#10;Automatisk generert beskrivelse">
            <a:extLst>
              <a:ext uri="{FF2B5EF4-FFF2-40B4-BE49-F238E27FC236}">
                <a16:creationId xmlns:a16="http://schemas.microsoft.com/office/drawing/2014/main" id="{3FA14265-46F7-718D-54BB-AA9F0067023B}"/>
              </a:ext>
            </a:extLst>
          </p:cNvPr>
          <p:cNvPicPr>
            <a:picLocks noChangeAspect="1"/>
          </p:cNvPicPr>
          <p:nvPr/>
        </p:nvPicPr>
        <p:blipFill rotWithShape="1">
          <a:blip r:embed="rId3"/>
          <a:srcRect t="22895" b="29158"/>
          <a:stretch/>
        </p:blipFill>
        <p:spPr>
          <a:xfrm>
            <a:off x="-104525" y="1343890"/>
            <a:ext cx="9353050" cy="3172691"/>
          </a:xfrm>
          <a:prstGeom prst="rect">
            <a:avLst/>
          </a:prstGeom>
        </p:spPr>
      </p:pic>
      <p:sp>
        <p:nvSpPr>
          <p:cNvPr id="3" name="Google Shape;146;p8">
            <a:extLst>
              <a:ext uri="{FF2B5EF4-FFF2-40B4-BE49-F238E27FC236}">
                <a16:creationId xmlns:a16="http://schemas.microsoft.com/office/drawing/2014/main" id="{CCAB055A-2CD9-A01C-8B36-607FAE7472E5}"/>
              </a:ext>
            </a:extLst>
          </p:cNvPr>
          <p:cNvSpPr/>
          <p:nvPr/>
        </p:nvSpPr>
        <p:spPr>
          <a:xfrm>
            <a:off x="533313" y="383178"/>
            <a:ext cx="4009713" cy="430887"/>
          </a:xfrm>
          <a:prstGeom prst="rect">
            <a:avLst/>
          </a:prstGeom>
          <a:noFill/>
          <a:ln>
            <a:noFill/>
          </a:ln>
        </p:spPr>
        <p:txBody>
          <a:bodyPr spcFirstLastPara="1" wrap="square" lIns="91425" tIns="45700" rIns="91425" bIns="45700" anchor="t" anchorCtr="0">
            <a:spAutoFit/>
          </a:bodyPr>
          <a:lstStyle/>
          <a:p>
            <a:pPr lvl="0"/>
            <a:r>
              <a:rPr lang="sv-SE" sz="2200" i="1" dirty="0">
                <a:solidFill>
                  <a:schemeClr val="dk1"/>
                </a:solidFill>
                <a:latin typeface="Calibri"/>
                <a:ea typeface="Calibri"/>
                <a:cs typeface="Calibri"/>
                <a:sym typeface="Calibri"/>
              </a:rPr>
              <a:t>Årets uppdrag</a:t>
            </a:r>
          </a:p>
        </p:txBody>
      </p:sp>
    </p:spTree>
    <p:extLst>
      <p:ext uri="{BB962C8B-B14F-4D97-AF65-F5344CB8AC3E}">
        <p14:creationId xmlns:p14="http://schemas.microsoft.com/office/powerpoint/2010/main" val="225305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Google Shape;152;p9">
            <a:extLst>
              <a:ext uri="{FF2B5EF4-FFF2-40B4-BE49-F238E27FC236}">
                <a16:creationId xmlns:a16="http://schemas.microsoft.com/office/drawing/2014/main" id="{47D7E715-1AEC-ADC6-45A2-D1DA66E79904}"/>
              </a:ext>
            </a:extLst>
          </p:cNvPr>
          <p:cNvPicPr preferRelativeResize="0"/>
          <p:nvPr/>
        </p:nvPicPr>
        <p:blipFill>
          <a:blip r:embed="rId3"/>
          <a:srcRect t="9818" b="9818"/>
          <a:stretch/>
        </p:blipFill>
        <p:spPr>
          <a:xfrm>
            <a:off x="0" y="838454"/>
            <a:ext cx="9144000" cy="4132708"/>
          </a:xfrm>
          <a:prstGeom prst="rect">
            <a:avLst/>
          </a:prstGeom>
          <a:noFill/>
          <a:ln>
            <a:noFill/>
          </a:ln>
        </p:spPr>
      </p:pic>
      <p:sp>
        <p:nvSpPr>
          <p:cNvPr id="153" name="Google Shape;153;p9"/>
          <p:cNvSpPr/>
          <p:nvPr/>
        </p:nvSpPr>
        <p:spPr>
          <a:xfrm>
            <a:off x="379406" y="1357460"/>
            <a:ext cx="8236693" cy="2997724"/>
          </a:xfrm>
          <a:prstGeom prst="rect">
            <a:avLst/>
          </a:prstGeom>
          <a:solidFill>
            <a:schemeClr val="lt1">
              <a:alpha val="913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54" name="Google Shape;154;p9"/>
          <p:cNvSpPr txBox="1">
            <a:spLocks noGrp="1"/>
          </p:cNvSpPr>
          <p:nvPr>
            <p:ph type="body" idx="1"/>
          </p:nvPr>
        </p:nvSpPr>
        <p:spPr>
          <a:xfrm>
            <a:off x="428226" y="1160908"/>
            <a:ext cx="8229600" cy="348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
              </a:spcBef>
              <a:spcAft>
                <a:spcPts val="0"/>
              </a:spcAft>
              <a:buClr>
                <a:schemeClr val="dk1"/>
              </a:buClr>
              <a:buSzPts val="1600"/>
              <a:buNone/>
            </a:pPr>
            <a:endParaRPr dirty="0">
              <a:latin typeface="Calibri Light" panose="020F0302020204030204" pitchFamily="34" charset="0"/>
              <a:cs typeface="Calibri Light" panose="020F0302020204030204" pitchFamily="34" charset="0"/>
            </a:endParaRPr>
          </a:p>
          <a:p>
            <a:pPr marL="127000" indent="0">
              <a:buNone/>
            </a:pPr>
            <a:r>
              <a:rPr lang="nb-NO" b="1" dirty="0">
                <a:solidFill>
                  <a:srgbClr val="3F3F3F"/>
                </a:solidFill>
                <a:effectLst/>
                <a:latin typeface="Calibri" panose="020F0502020204030204" pitchFamily="34" charset="0"/>
                <a:cs typeface="Calibri" panose="020F0502020204030204" pitchFamily="34" charset="0"/>
              </a:rPr>
              <a:t>I årets </a:t>
            </a:r>
            <a:r>
              <a:rPr lang="nb-NO" b="1" dirty="0" err="1">
                <a:solidFill>
                  <a:srgbClr val="3F3F3F"/>
                </a:solidFill>
                <a:effectLst/>
                <a:latin typeface="Calibri" panose="020F0502020204030204" pitchFamily="34" charset="0"/>
                <a:cs typeface="Calibri" panose="020F0502020204030204" pitchFamily="34" charset="0"/>
              </a:rPr>
              <a:t>uppdrag</a:t>
            </a:r>
            <a:r>
              <a:rPr lang="nb-NO" b="1" dirty="0">
                <a:solidFill>
                  <a:srgbClr val="3F3F3F"/>
                </a:solidFill>
                <a:effectLst/>
                <a:latin typeface="Calibri" panose="020F0502020204030204" pitchFamily="34" charset="0"/>
                <a:cs typeface="Calibri" panose="020F0502020204030204" pitchFamily="34" charset="0"/>
              </a:rPr>
              <a:t> kommer deltagarna att utforska havets </a:t>
            </a:r>
            <a:r>
              <a:rPr lang="nb-NO" b="1" dirty="0" err="1">
                <a:solidFill>
                  <a:srgbClr val="3F3F3F"/>
                </a:solidFill>
                <a:effectLst/>
                <a:latin typeface="Calibri" panose="020F0502020204030204" pitchFamily="34" charset="0"/>
                <a:cs typeface="Calibri" panose="020F0502020204030204" pitchFamily="34" charset="0"/>
              </a:rPr>
              <a:t>olika</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skikt</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och</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lära</a:t>
            </a:r>
            <a:r>
              <a:rPr lang="nb-NO" b="1" dirty="0">
                <a:solidFill>
                  <a:srgbClr val="3F3F3F"/>
                </a:solidFill>
                <a:effectLst/>
                <a:latin typeface="Calibri" panose="020F0502020204030204" pitchFamily="34" charset="0"/>
                <a:cs typeface="Calibri" panose="020F0502020204030204" pitchFamily="34" charset="0"/>
              </a:rPr>
              <a:t> sig mer om vad som lever </a:t>
            </a:r>
            <a:r>
              <a:rPr lang="nb-NO" b="1" dirty="0" err="1">
                <a:solidFill>
                  <a:srgbClr val="3F3F3F"/>
                </a:solidFill>
                <a:effectLst/>
                <a:latin typeface="Calibri" panose="020F0502020204030204" pitchFamily="34" charset="0"/>
                <a:cs typeface="Calibri" panose="020F0502020204030204" pitchFamily="34" charset="0"/>
              </a:rPr>
              <a:t>där</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och</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vilka</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utmaningar</a:t>
            </a:r>
            <a:r>
              <a:rPr lang="nb-NO" b="1" dirty="0">
                <a:solidFill>
                  <a:srgbClr val="3F3F3F"/>
                </a:solidFill>
                <a:effectLst/>
                <a:latin typeface="Calibri" panose="020F0502020204030204" pitchFamily="34" charset="0"/>
                <a:cs typeface="Calibri" panose="020F0502020204030204" pitchFamily="34" charset="0"/>
              </a:rPr>
              <a:t> de som </a:t>
            </a:r>
            <a:r>
              <a:rPr lang="nb-NO" b="1" dirty="0" err="1">
                <a:solidFill>
                  <a:srgbClr val="3F3F3F"/>
                </a:solidFill>
                <a:effectLst/>
                <a:latin typeface="Calibri" panose="020F0502020204030204" pitchFamily="34" charset="0"/>
                <a:cs typeface="Calibri" panose="020F0502020204030204" pitchFamily="34" charset="0"/>
              </a:rPr>
              <a:t>utforskar</a:t>
            </a:r>
            <a:r>
              <a:rPr lang="nb-NO" b="1" dirty="0">
                <a:solidFill>
                  <a:srgbClr val="3F3F3F"/>
                </a:solidFill>
                <a:effectLst/>
                <a:latin typeface="Calibri" panose="020F0502020204030204" pitchFamily="34" charset="0"/>
                <a:cs typeface="Calibri" panose="020F0502020204030204" pitchFamily="34" charset="0"/>
              </a:rPr>
              <a:t> dem </a:t>
            </a:r>
            <a:r>
              <a:rPr lang="nb-NO" b="1" dirty="0" err="1">
                <a:solidFill>
                  <a:srgbClr val="3F3F3F"/>
                </a:solidFill>
                <a:effectLst/>
                <a:latin typeface="Calibri" panose="020F0502020204030204" pitchFamily="34" charset="0"/>
                <a:cs typeface="Calibri" panose="020F0502020204030204" pitchFamily="34" charset="0"/>
              </a:rPr>
              <a:t>ställs</a:t>
            </a:r>
            <a:r>
              <a:rPr lang="nb-NO" b="1" dirty="0">
                <a:solidFill>
                  <a:srgbClr val="3F3F3F"/>
                </a:solidFill>
                <a:effectLst/>
                <a:latin typeface="Calibri" panose="020F0502020204030204" pitchFamily="34" charset="0"/>
                <a:cs typeface="Calibri" panose="020F0502020204030204" pitchFamily="34" charset="0"/>
              </a:rPr>
              <a:t> </a:t>
            </a:r>
            <a:r>
              <a:rPr lang="nb-NO" b="1" dirty="0" err="1">
                <a:solidFill>
                  <a:srgbClr val="3F3F3F"/>
                </a:solidFill>
                <a:effectLst/>
                <a:latin typeface="Calibri" panose="020F0502020204030204" pitchFamily="34" charset="0"/>
                <a:cs typeface="Calibri" panose="020F0502020204030204" pitchFamily="34" charset="0"/>
              </a:rPr>
              <a:t>inför</a:t>
            </a:r>
            <a:r>
              <a:rPr lang="nb-NO" b="1" dirty="0">
                <a:solidFill>
                  <a:srgbClr val="3F3F3F"/>
                </a:solidFill>
                <a:effectLst/>
                <a:latin typeface="Calibri" panose="020F0502020204030204" pitchFamily="34" charset="0"/>
                <a:cs typeface="Calibri" panose="020F0502020204030204" pitchFamily="34" charset="0"/>
              </a:rPr>
              <a:t>. </a:t>
            </a:r>
          </a:p>
          <a:p>
            <a:pPr marL="127000" indent="0" algn="l">
              <a:buNone/>
            </a:pPr>
            <a:endParaRPr lang="sv-SE" dirty="0">
              <a:solidFill>
                <a:srgbClr val="374151"/>
              </a:solidFill>
              <a:effectLst/>
              <a:latin typeface="Calibri Light" panose="020F0302020204030204" pitchFamily="34" charset="0"/>
              <a:cs typeface="Calibri Light" panose="020F0302020204030204" pitchFamily="34" charset="0"/>
            </a:endParaRPr>
          </a:p>
          <a:p>
            <a:pPr marL="127000" indent="0" algn="l">
              <a:buNone/>
            </a:pPr>
            <a:r>
              <a:rPr lang="sv-SE" dirty="0">
                <a:solidFill>
                  <a:srgbClr val="374151"/>
                </a:solidFill>
                <a:effectLst/>
                <a:latin typeface="Calibri" panose="020F0502020204030204" pitchFamily="34" charset="0"/>
                <a:cs typeface="Calibri" panose="020F0502020204030204" pitchFamily="34" charset="0"/>
              </a:rPr>
              <a:t>Ni utforskar temat, hittar ett problem som havsforskare kan ställas inför och uppfinner en lösning på det problemet! </a:t>
            </a:r>
          </a:p>
          <a:p>
            <a:pPr marL="127000" indent="0" algn="l">
              <a:buNone/>
            </a:pPr>
            <a:endParaRPr lang="sv-SE" dirty="0">
              <a:solidFill>
                <a:srgbClr val="374151"/>
              </a:solidFill>
              <a:effectLst/>
              <a:latin typeface="Calibri" panose="020F0502020204030204" pitchFamily="34" charset="0"/>
              <a:cs typeface="Calibri" panose="020F0502020204030204" pitchFamily="34" charset="0"/>
            </a:endParaRPr>
          </a:p>
          <a:p>
            <a:pPr marL="127000" indent="0" algn="l">
              <a:buNone/>
            </a:pPr>
            <a:r>
              <a:rPr lang="sv-SE" dirty="0">
                <a:solidFill>
                  <a:srgbClr val="374151"/>
                </a:solidFill>
                <a:effectLst/>
                <a:latin typeface="Calibri" panose="020F0502020204030204" pitchFamily="34" charset="0"/>
                <a:cs typeface="Calibri" panose="020F0502020204030204" pitchFamily="34" charset="0"/>
              </a:rPr>
              <a:t>Ni väljer själva vilket område inom årets tema ni vill lära er mer om och fokusera på. När ni har hittat något som ni brinner för, hittar ni ett problem som behöver lösas, skriver om det till en problemformulering och börjar arbeta med att lösa det! </a:t>
            </a:r>
          </a:p>
          <a:p>
            <a:pPr marL="127000" indent="0" algn="l">
              <a:buNone/>
            </a:pPr>
            <a:r>
              <a:rPr lang="sv-SE" dirty="0">
                <a:solidFill>
                  <a:srgbClr val="374151"/>
                </a:solidFill>
                <a:effectLst/>
                <a:latin typeface="Calibri" panose="020F0502020204030204" pitchFamily="34" charset="0"/>
                <a:cs typeface="Calibri" panose="020F0502020204030204" pitchFamily="34" charset="0"/>
              </a:rPr>
              <a:t>De kommande bilderna hjälper er att komma på ett problem!</a:t>
            </a:r>
          </a:p>
          <a:p>
            <a:pPr marL="127000" indent="0" algn="l">
              <a:buNone/>
            </a:pPr>
            <a:endParaRPr lang="sv-SE" dirty="0">
              <a:solidFill>
                <a:srgbClr val="374151"/>
              </a:solidFill>
              <a:effectLst/>
              <a:latin typeface="Calibri Light" panose="020F0302020204030204" pitchFamily="34" charset="0"/>
              <a:cs typeface="Calibri Light" panose="020F0302020204030204" pitchFamily="34" charset="0"/>
            </a:endParaRPr>
          </a:p>
        </p:txBody>
      </p:sp>
      <p:sp>
        <p:nvSpPr>
          <p:cNvPr id="6" name="Google Shape;146;p8">
            <a:extLst>
              <a:ext uri="{FF2B5EF4-FFF2-40B4-BE49-F238E27FC236}">
                <a16:creationId xmlns:a16="http://schemas.microsoft.com/office/drawing/2014/main" id="{86DF2A3A-92CB-EC44-BDB1-88E042AAB2E5}"/>
              </a:ext>
            </a:extLst>
          </p:cNvPr>
          <p:cNvSpPr/>
          <p:nvPr/>
        </p:nvSpPr>
        <p:spPr>
          <a:xfrm>
            <a:off x="533313" y="383178"/>
            <a:ext cx="4009713" cy="430887"/>
          </a:xfrm>
          <a:prstGeom prst="rect">
            <a:avLst/>
          </a:prstGeom>
          <a:noFill/>
          <a:ln>
            <a:noFill/>
          </a:ln>
        </p:spPr>
        <p:txBody>
          <a:bodyPr spcFirstLastPara="1" wrap="square" lIns="91425" tIns="45700" rIns="91425" bIns="45700" anchor="t" anchorCtr="0">
            <a:spAutoFit/>
          </a:bodyPr>
          <a:lstStyle/>
          <a:p>
            <a:pPr lvl="0"/>
            <a:r>
              <a:rPr lang="sv-SE" sz="2200" i="1" dirty="0">
                <a:solidFill>
                  <a:schemeClr val="dk1"/>
                </a:solidFill>
                <a:latin typeface="Calibri"/>
                <a:ea typeface="Calibri"/>
                <a:cs typeface="Calibri"/>
                <a:sym typeface="Calibri"/>
              </a:rPr>
              <a:t>Årets uppdrag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8" name="Google Shape;146;p8">
            <a:extLst>
              <a:ext uri="{FF2B5EF4-FFF2-40B4-BE49-F238E27FC236}">
                <a16:creationId xmlns:a16="http://schemas.microsoft.com/office/drawing/2014/main" id="{EBB0E852-EE4F-F345-A3E1-8A139D20C665}"/>
              </a:ext>
            </a:extLst>
          </p:cNvPr>
          <p:cNvSpPr/>
          <p:nvPr/>
        </p:nvSpPr>
        <p:spPr>
          <a:xfrm>
            <a:off x="553233" y="407567"/>
            <a:ext cx="400971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b-NO" sz="2200" b="0" i="1" u="none" strike="noStrike" cap="none" dirty="0">
                <a:solidFill>
                  <a:schemeClr val="dk1"/>
                </a:solidFill>
                <a:latin typeface="Calibri"/>
                <a:ea typeface="Calibri"/>
                <a:cs typeface="Calibri"/>
                <a:sym typeface="Calibri"/>
              </a:rPr>
              <a:t>SUBMERGED </a:t>
            </a:r>
            <a:r>
              <a:rPr lang="nb-NO" sz="2200" b="0" i="1" u="none" strike="noStrike" cap="none" dirty="0" err="1">
                <a:solidFill>
                  <a:schemeClr val="dk1"/>
                </a:solidFill>
                <a:latin typeface="Calibri"/>
                <a:ea typeface="Calibri"/>
                <a:cs typeface="Calibri"/>
                <a:sym typeface="Calibri"/>
              </a:rPr>
              <a:t>inspiration</a:t>
            </a:r>
            <a:endParaRPr sz="2200" b="0" i="1" u="none" strike="noStrike" cap="none" dirty="0">
              <a:solidFill>
                <a:schemeClr val="dk1"/>
              </a:solidFill>
              <a:latin typeface="Calibri"/>
              <a:ea typeface="Calibri"/>
              <a:cs typeface="Calibri"/>
              <a:sym typeface="Calibri"/>
            </a:endParaRPr>
          </a:p>
        </p:txBody>
      </p:sp>
      <p:pic>
        <p:nvPicPr>
          <p:cNvPr id="9" name="Bilde 8" descr="Et bilde som inneholder himmel, vann, utendørs, innsjø&#10;&#10;Automatisk generert beskrivelse">
            <a:extLst>
              <a:ext uri="{FF2B5EF4-FFF2-40B4-BE49-F238E27FC236}">
                <a16:creationId xmlns:a16="http://schemas.microsoft.com/office/drawing/2014/main" id="{DF58835A-3580-BFB3-F07F-056383ABB4A4}"/>
              </a:ext>
            </a:extLst>
          </p:cNvPr>
          <p:cNvPicPr>
            <a:picLocks noChangeAspect="1"/>
          </p:cNvPicPr>
          <p:nvPr/>
        </p:nvPicPr>
        <p:blipFill rotWithShape="1">
          <a:blip r:embed="rId3"/>
          <a:srcRect r="11789"/>
          <a:stretch/>
        </p:blipFill>
        <p:spPr>
          <a:xfrm>
            <a:off x="858033" y="2897143"/>
            <a:ext cx="3193300" cy="1737623"/>
          </a:xfrm>
          <a:prstGeom prst="rect">
            <a:avLst/>
          </a:prstGeom>
        </p:spPr>
      </p:pic>
      <p:pic>
        <p:nvPicPr>
          <p:cNvPr id="15" name="Bilde 14" descr="Et bilde som inneholder lett, blå, Elektrisk blå&#10;&#10;Automatisk generert beskrivelse">
            <a:extLst>
              <a:ext uri="{FF2B5EF4-FFF2-40B4-BE49-F238E27FC236}">
                <a16:creationId xmlns:a16="http://schemas.microsoft.com/office/drawing/2014/main" id="{5DFCA7F5-2F86-E891-21E3-725EA1D080CD}"/>
              </a:ext>
            </a:extLst>
          </p:cNvPr>
          <p:cNvPicPr>
            <a:picLocks noChangeAspect="1"/>
          </p:cNvPicPr>
          <p:nvPr/>
        </p:nvPicPr>
        <p:blipFill>
          <a:blip r:embed="rId4"/>
          <a:stretch>
            <a:fillRect/>
          </a:stretch>
        </p:blipFill>
        <p:spPr>
          <a:xfrm>
            <a:off x="858034" y="1033357"/>
            <a:ext cx="3193300" cy="1797159"/>
          </a:xfrm>
          <a:prstGeom prst="rect">
            <a:avLst/>
          </a:prstGeom>
        </p:spPr>
      </p:pic>
      <p:pic>
        <p:nvPicPr>
          <p:cNvPr id="2" name="Bilde 1" descr="Et bilde som inneholder tekst, skjermbilde&#10;&#10;Automatisk generert beskrivelse">
            <a:extLst>
              <a:ext uri="{FF2B5EF4-FFF2-40B4-BE49-F238E27FC236}">
                <a16:creationId xmlns:a16="http://schemas.microsoft.com/office/drawing/2014/main" id="{4C9B76B9-D5C5-2325-6B26-93B9206E1A80}"/>
              </a:ext>
            </a:extLst>
          </p:cNvPr>
          <p:cNvPicPr>
            <a:picLocks noChangeAspect="1"/>
          </p:cNvPicPr>
          <p:nvPr/>
        </p:nvPicPr>
        <p:blipFill>
          <a:blip r:embed="rId5"/>
          <a:stretch>
            <a:fillRect/>
          </a:stretch>
        </p:blipFill>
        <p:spPr>
          <a:xfrm>
            <a:off x="4115140" y="1033357"/>
            <a:ext cx="4272116" cy="359636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8" name="Google Shape;146;p8">
            <a:extLst>
              <a:ext uri="{FF2B5EF4-FFF2-40B4-BE49-F238E27FC236}">
                <a16:creationId xmlns:a16="http://schemas.microsoft.com/office/drawing/2014/main" id="{EBB0E852-EE4F-F345-A3E1-8A139D20C665}"/>
              </a:ext>
            </a:extLst>
          </p:cNvPr>
          <p:cNvSpPr/>
          <p:nvPr/>
        </p:nvSpPr>
        <p:spPr>
          <a:xfrm>
            <a:off x="553233" y="407567"/>
            <a:ext cx="400971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b-NO" sz="2200" b="0" i="1" u="none" strike="noStrike" cap="none" dirty="0">
                <a:solidFill>
                  <a:schemeClr val="dk1"/>
                </a:solidFill>
                <a:latin typeface="Calibri"/>
                <a:ea typeface="Calibri"/>
                <a:cs typeface="Calibri"/>
                <a:sym typeface="Calibri"/>
              </a:rPr>
              <a:t>SUBMERGED </a:t>
            </a:r>
            <a:r>
              <a:rPr lang="nb-NO" sz="2200" b="0" i="1" u="none" strike="noStrike" cap="none" dirty="0" err="1">
                <a:solidFill>
                  <a:schemeClr val="dk1"/>
                </a:solidFill>
                <a:latin typeface="Calibri"/>
                <a:ea typeface="Calibri"/>
                <a:cs typeface="Calibri"/>
                <a:sym typeface="Calibri"/>
              </a:rPr>
              <a:t>inspiration</a:t>
            </a:r>
            <a:endParaRPr sz="2200" b="0" i="1" u="none" strike="noStrike" cap="none" dirty="0">
              <a:solidFill>
                <a:schemeClr val="dk1"/>
              </a:solidFill>
              <a:latin typeface="Calibri"/>
              <a:ea typeface="Calibri"/>
              <a:cs typeface="Calibri"/>
              <a:sym typeface="Calibri"/>
            </a:endParaRPr>
          </a:p>
        </p:txBody>
      </p:sp>
      <p:pic>
        <p:nvPicPr>
          <p:cNvPr id="11" name="Bilde 10" descr="Et bilde som inneholder person, himmel, vann, utendørs&#10;&#10;Automatisk generert beskrivelse">
            <a:extLst>
              <a:ext uri="{FF2B5EF4-FFF2-40B4-BE49-F238E27FC236}">
                <a16:creationId xmlns:a16="http://schemas.microsoft.com/office/drawing/2014/main" id="{F08714C9-C9A5-DC2E-EB29-9019268A16DA}"/>
              </a:ext>
            </a:extLst>
          </p:cNvPr>
          <p:cNvPicPr>
            <a:picLocks noChangeAspect="1"/>
          </p:cNvPicPr>
          <p:nvPr/>
        </p:nvPicPr>
        <p:blipFill rotWithShape="1">
          <a:blip r:embed="rId3"/>
          <a:srcRect r="4764" b="10896"/>
          <a:stretch/>
        </p:blipFill>
        <p:spPr>
          <a:xfrm>
            <a:off x="3038055" y="1026366"/>
            <a:ext cx="2941963" cy="2064399"/>
          </a:xfrm>
          <a:prstGeom prst="rect">
            <a:avLst/>
          </a:prstGeom>
        </p:spPr>
      </p:pic>
      <p:pic>
        <p:nvPicPr>
          <p:cNvPr id="17" name="Bilde 16" descr="Et bilde som inneholder grunn&#10;&#10;Automatisk generert beskrivelse">
            <a:extLst>
              <a:ext uri="{FF2B5EF4-FFF2-40B4-BE49-F238E27FC236}">
                <a16:creationId xmlns:a16="http://schemas.microsoft.com/office/drawing/2014/main" id="{D95926EA-AA58-1A77-CB4F-88BB740E6D64}"/>
              </a:ext>
            </a:extLst>
          </p:cNvPr>
          <p:cNvPicPr>
            <a:picLocks noChangeAspect="1"/>
          </p:cNvPicPr>
          <p:nvPr/>
        </p:nvPicPr>
        <p:blipFill rotWithShape="1">
          <a:blip r:embed="rId4"/>
          <a:srcRect t="2116" r="4764"/>
          <a:stretch/>
        </p:blipFill>
        <p:spPr>
          <a:xfrm>
            <a:off x="3038054" y="3147237"/>
            <a:ext cx="2941963" cy="1700873"/>
          </a:xfrm>
          <a:prstGeom prst="rect">
            <a:avLst/>
          </a:prstGeom>
        </p:spPr>
      </p:pic>
      <p:pic>
        <p:nvPicPr>
          <p:cNvPr id="19" name="Bilde 18">
            <a:extLst>
              <a:ext uri="{FF2B5EF4-FFF2-40B4-BE49-F238E27FC236}">
                <a16:creationId xmlns:a16="http://schemas.microsoft.com/office/drawing/2014/main" id="{514C6134-EC18-946F-026E-87481F2DEC87}"/>
              </a:ext>
            </a:extLst>
          </p:cNvPr>
          <p:cNvPicPr>
            <a:picLocks noChangeAspect="1"/>
          </p:cNvPicPr>
          <p:nvPr/>
        </p:nvPicPr>
        <p:blipFill>
          <a:blip r:embed="rId5"/>
          <a:stretch>
            <a:fillRect/>
          </a:stretch>
        </p:blipFill>
        <p:spPr>
          <a:xfrm>
            <a:off x="500068" y="1026366"/>
            <a:ext cx="2473746" cy="3821744"/>
          </a:xfrm>
          <a:prstGeom prst="rect">
            <a:avLst/>
          </a:prstGeom>
        </p:spPr>
      </p:pic>
      <p:pic>
        <p:nvPicPr>
          <p:cNvPr id="21" name="Bilde 20" descr="Et bilde som inneholder person, akvarium, vann, gress&#10;&#10;Automatisk generert beskrivelse">
            <a:extLst>
              <a:ext uri="{FF2B5EF4-FFF2-40B4-BE49-F238E27FC236}">
                <a16:creationId xmlns:a16="http://schemas.microsoft.com/office/drawing/2014/main" id="{97D436AA-A5F4-A88A-466F-E15D9A668CCA}"/>
              </a:ext>
            </a:extLst>
          </p:cNvPr>
          <p:cNvPicPr>
            <a:picLocks noChangeAspect="1"/>
          </p:cNvPicPr>
          <p:nvPr/>
        </p:nvPicPr>
        <p:blipFill rotWithShape="1">
          <a:blip r:embed="rId6"/>
          <a:srcRect l="15556" t="-259" r="44637" b="259"/>
          <a:stretch/>
        </p:blipFill>
        <p:spPr>
          <a:xfrm>
            <a:off x="6053836" y="1026366"/>
            <a:ext cx="2774731" cy="3802022"/>
          </a:xfrm>
          <a:prstGeom prst="rect">
            <a:avLst/>
          </a:prstGeom>
        </p:spPr>
      </p:pic>
    </p:spTree>
    <p:extLst>
      <p:ext uri="{BB962C8B-B14F-4D97-AF65-F5344CB8AC3E}">
        <p14:creationId xmlns:p14="http://schemas.microsoft.com/office/powerpoint/2010/main" val="336553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body" idx="1"/>
          </p:nvPr>
        </p:nvSpPr>
        <p:spPr>
          <a:xfrm>
            <a:off x="518744" y="1129553"/>
            <a:ext cx="8229600" cy="3487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
              </a:spcBef>
              <a:spcAft>
                <a:spcPts val="0"/>
              </a:spcAft>
              <a:buClr>
                <a:schemeClr val="dk1"/>
              </a:buClr>
              <a:buSzPts val="1600"/>
              <a:buNone/>
            </a:pPr>
            <a:endParaRPr dirty="0"/>
          </a:p>
          <a:p>
            <a:pPr marL="0" lvl="0" indent="0" algn="l" rtl="0">
              <a:lnSpc>
                <a:spcPct val="100000"/>
              </a:lnSpc>
              <a:spcBef>
                <a:spcPts val="320"/>
              </a:spcBef>
              <a:spcAft>
                <a:spcPts val="0"/>
              </a:spcAft>
              <a:buClr>
                <a:schemeClr val="dk1"/>
              </a:buClr>
              <a:buSzPts val="1600"/>
              <a:buNone/>
            </a:pPr>
            <a:endParaRPr dirty="0"/>
          </a:p>
        </p:txBody>
      </p:sp>
      <p:sp>
        <p:nvSpPr>
          <p:cNvPr id="50" name="Google Shape;50;p2"/>
          <p:cNvSpPr txBox="1"/>
          <p:nvPr/>
        </p:nvSpPr>
        <p:spPr>
          <a:xfrm>
            <a:off x="636104" y="340189"/>
            <a:ext cx="3000000" cy="523200"/>
          </a:xfrm>
          <a:prstGeom prst="rect">
            <a:avLst/>
          </a:prstGeom>
          <a:noFill/>
          <a:ln>
            <a:noFill/>
          </a:ln>
        </p:spPr>
        <p:txBody>
          <a:bodyPr spcFirstLastPara="1" wrap="square" lIns="91425" tIns="91425" rIns="91425" bIns="91425" anchor="t" anchorCtr="0">
            <a:spAutoFit/>
          </a:bodyPr>
          <a:lstStyle/>
          <a:p>
            <a:pPr lvl="0">
              <a:buSzPts val="2200"/>
            </a:pPr>
            <a:r>
              <a:rPr lang="sv-SE" sz="2200" i="1" dirty="0">
                <a:solidFill>
                  <a:schemeClr val="dk1"/>
                </a:solidFill>
                <a:latin typeface="Calibri"/>
                <a:ea typeface="Calibri"/>
                <a:cs typeface="Calibri"/>
                <a:sym typeface="Calibri"/>
              </a:rPr>
              <a:t>Är ni beredda på att..?</a:t>
            </a:r>
          </a:p>
        </p:txBody>
      </p:sp>
      <p:sp>
        <p:nvSpPr>
          <p:cNvPr id="51" name="Google Shape;51;p2"/>
          <p:cNvSpPr txBox="1"/>
          <p:nvPr/>
        </p:nvSpPr>
        <p:spPr>
          <a:xfrm>
            <a:off x="636104" y="957540"/>
            <a:ext cx="8229600" cy="3808207"/>
          </a:xfrm>
          <a:prstGeom prst="rect">
            <a:avLst/>
          </a:prstGeom>
          <a:noFill/>
          <a:ln>
            <a:noFill/>
          </a:ln>
        </p:spPr>
        <p:txBody>
          <a:bodyPr spcFirstLastPara="1" wrap="square" lIns="91425" tIns="45700" rIns="91425" bIns="45700" anchor="t" anchorCtr="0">
            <a:noAutofit/>
          </a:bodyPr>
          <a:lstStyle/>
          <a:p>
            <a:pPr lvl="0">
              <a:lnSpc>
                <a:spcPct val="115000"/>
              </a:lnSpc>
              <a:buClr>
                <a:schemeClr val="dk1"/>
              </a:buClr>
              <a:buSzPts val="1600"/>
            </a:pPr>
            <a:endParaRPr lang="sv-SE" sz="1200" dirty="0">
              <a:latin typeface="Calibri" panose="020F0502020204030204" pitchFamily="34" charset="0"/>
              <a:cs typeface="Calibri" panose="020F0502020204030204" pitchFamily="34" charset="0"/>
            </a:endParaRPr>
          </a:p>
          <a:p>
            <a:pPr marL="171450" lvl="0" indent="-171450">
              <a:lnSpc>
                <a:spcPct val="115000"/>
              </a:lnSpc>
              <a:buClr>
                <a:schemeClr val="dk1"/>
              </a:buClr>
              <a:buSzPts val="1600"/>
              <a:buFont typeface="Wingdings" pitchFamily="2" charset="2"/>
              <a:buChar char="ü"/>
            </a:pPr>
            <a:r>
              <a:rPr lang="sv-SE" sz="1200" dirty="0">
                <a:latin typeface="Calibri" panose="020F0502020204030204" pitchFamily="34" charset="0"/>
                <a:cs typeface="Calibri" panose="020F0502020204030204" pitchFamily="34" charset="0"/>
              </a:rPr>
              <a:t>…lösa en utmaning som ingen vuxen har/vet svaret på?</a:t>
            </a:r>
          </a:p>
          <a:p>
            <a:pPr marL="171450" lvl="0" indent="-171450">
              <a:lnSpc>
                <a:spcPct val="115000"/>
              </a:lnSpc>
              <a:buClr>
                <a:schemeClr val="dk1"/>
              </a:buClr>
              <a:buSzPts val="1600"/>
              <a:buFont typeface="Wingdings" pitchFamily="2" charset="2"/>
              <a:buChar char="ü"/>
            </a:pPr>
            <a:r>
              <a:rPr lang="sv-SE" sz="1200" dirty="0">
                <a:latin typeface="Calibri" panose="020F0502020204030204" pitchFamily="34" charset="0"/>
                <a:cs typeface="Calibri" panose="020F0502020204030204" pitchFamily="34" charset="0"/>
              </a:rPr>
              <a:t>…jobba som forskare, innovatör, ingenjör och programmerare?    </a:t>
            </a:r>
          </a:p>
          <a:p>
            <a:pPr marL="171450" lvl="0" indent="-171450">
              <a:lnSpc>
                <a:spcPct val="115000"/>
              </a:lnSpc>
              <a:buClr>
                <a:schemeClr val="dk1"/>
              </a:buClr>
              <a:buSzPts val="1600"/>
              <a:buFont typeface="Wingdings" pitchFamily="2" charset="2"/>
              <a:buChar char="ü"/>
            </a:pPr>
            <a:r>
              <a:rPr lang="sv-SE" sz="1200" dirty="0">
                <a:latin typeface="Calibri" panose="020F0502020204030204" pitchFamily="34" charset="0"/>
                <a:cs typeface="Calibri" panose="020F0502020204030204" pitchFamily="34" charset="0"/>
              </a:rPr>
              <a:t>…samarbeta kring kärnvärden för att göra världen till en bättre plats?</a:t>
            </a:r>
          </a:p>
          <a:p>
            <a:pPr marL="171450" lvl="0" indent="-171450">
              <a:lnSpc>
                <a:spcPct val="115000"/>
              </a:lnSpc>
              <a:buClr>
                <a:schemeClr val="dk1"/>
              </a:buClr>
              <a:buSzPts val="1600"/>
              <a:buFont typeface="Wingdings" pitchFamily="2" charset="2"/>
              <a:buChar char="ü"/>
            </a:pPr>
            <a:r>
              <a:rPr lang="sv-SE" sz="1200" dirty="0">
                <a:latin typeface="Calibri" panose="020F0502020204030204" pitchFamily="34" charset="0"/>
                <a:cs typeface="Calibri" panose="020F0502020204030204" pitchFamily="34" charset="0"/>
              </a:rPr>
              <a:t>…delta på en turnering för att visa vad ni har jobbat med och för att vad andra lag har arbetat med? </a:t>
            </a:r>
          </a:p>
          <a:p>
            <a:pPr marL="0" marR="0" lvl="0" indent="0" algn="l" rtl="0">
              <a:lnSpc>
                <a:spcPct val="115000"/>
              </a:lnSpc>
              <a:spcBef>
                <a:spcPts val="0"/>
              </a:spcBef>
              <a:spcAft>
                <a:spcPts val="0"/>
              </a:spcAft>
              <a:buClr>
                <a:schemeClr val="dk1"/>
              </a:buClr>
              <a:buSzPts val="1600"/>
              <a:buFont typeface="Arial"/>
              <a:buNone/>
            </a:pPr>
            <a:endParaRPr lang="sv-SE" sz="1200" b="0" i="0" u="none" strike="noStrike" cap="none" dirty="0">
              <a:solidFill>
                <a:srgbClr val="000000"/>
              </a:solidFill>
              <a:latin typeface="Calibri" panose="020F0502020204030204" pitchFamily="34" charset="0"/>
              <a:cs typeface="Calibri" panose="020F0502020204030204" pitchFamily="34" charset="0"/>
              <a:sym typeface="Arial"/>
            </a:endParaRPr>
          </a:p>
          <a:p>
            <a:pPr lvl="0">
              <a:lnSpc>
                <a:spcPct val="115000"/>
              </a:lnSpc>
              <a:buClr>
                <a:schemeClr val="dk1"/>
              </a:buClr>
              <a:buSzPts val="1600"/>
            </a:pPr>
            <a:r>
              <a:rPr lang="sv-SE" sz="1200" b="1" dirty="0">
                <a:latin typeface="Calibri" panose="020F0502020204030204" pitchFamily="34" charset="0"/>
                <a:cs typeface="Calibri" panose="020F0502020204030204" pitchFamily="34" charset="0"/>
              </a:rPr>
              <a:t>I så fall är ni redo för att ta tag i årets FLL-uppdrag! </a:t>
            </a:r>
          </a:p>
          <a:p>
            <a:pPr marL="0" marR="0" lvl="0" indent="0" algn="l" rtl="0">
              <a:lnSpc>
                <a:spcPct val="115000"/>
              </a:lnSpc>
              <a:spcBef>
                <a:spcPts val="0"/>
              </a:spcBef>
              <a:spcAft>
                <a:spcPts val="0"/>
              </a:spcAft>
              <a:buClr>
                <a:schemeClr val="dk1"/>
              </a:buClr>
              <a:buSzPts val="1600"/>
              <a:buFont typeface="Arial"/>
              <a:buNone/>
            </a:pPr>
            <a:endParaRPr lang="sv-SE" sz="1200" b="0" i="0" u="none" strike="noStrike" cap="none" dirty="0">
              <a:solidFill>
                <a:srgbClr val="000000"/>
              </a:solidFill>
              <a:latin typeface="Calibri" panose="020F0502020204030204" pitchFamily="34" charset="0"/>
              <a:cs typeface="Calibri" panose="020F0502020204030204" pitchFamily="34" charset="0"/>
              <a:sym typeface="Arial"/>
            </a:endParaRPr>
          </a:p>
          <a:p>
            <a:pPr lvl="0">
              <a:lnSpc>
                <a:spcPct val="115000"/>
              </a:lnSpc>
              <a:buClr>
                <a:schemeClr val="dk1"/>
              </a:buClr>
              <a:buSzPts val="1600"/>
            </a:pPr>
            <a:endParaRPr lang="sv-SE" sz="1200" dirty="0">
              <a:latin typeface="Calibri" panose="020F0502020204030204" pitchFamily="34" charset="0"/>
              <a:cs typeface="Calibri" panose="020F0502020204030204" pitchFamily="34" charset="0"/>
            </a:endParaRPr>
          </a:p>
          <a:p>
            <a:pPr lvl="0">
              <a:lnSpc>
                <a:spcPct val="115000"/>
              </a:lnSpc>
              <a:buClr>
                <a:schemeClr val="dk1"/>
              </a:buClr>
              <a:buSzPts val="1600"/>
            </a:pPr>
            <a:r>
              <a:rPr lang="sv-SE" sz="1200" dirty="0">
                <a:latin typeface="Calibri" panose="020F0502020204030204" pitchFamily="34" charset="0"/>
                <a:cs typeface="Calibri" panose="020F0502020204030204" pitchFamily="34" charset="0"/>
              </a:rPr>
              <a:t>I dag ska vi </a:t>
            </a:r>
          </a:p>
          <a:p>
            <a:pPr lvl="0">
              <a:lnSpc>
                <a:spcPct val="115000"/>
              </a:lnSpc>
              <a:buClr>
                <a:schemeClr val="dk1"/>
              </a:buClr>
              <a:buSzPts val="1600"/>
            </a:pPr>
            <a:endParaRPr lang="sv-SE" sz="1200" dirty="0">
              <a:solidFill>
                <a:schemeClr val="dk1"/>
              </a:solidFill>
              <a:latin typeface="Calibri" panose="020F0502020204030204" pitchFamily="34" charset="0"/>
              <a:cs typeface="Calibri" panose="020F0502020204030204" pitchFamily="34" charset="0"/>
            </a:endParaRPr>
          </a:p>
          <a:p>
            <a:pPr marL="171450" lvl="0" indent="-171450">
              <a:lnSpc>
                <a:spcPct val="115000"/>
              </a:lnSpc>
              <a:buClr>
                <a:schemeClr val="dk1"/>
              </a:buClr>
              <a:buSzPts val="1600"/>
              <a:buFont typeface="Noto Sans Symbols"/>
              <a:buChar char="❑"/>
            </a:pPr>
            <a:r>
              <a:rPr lang="sv-SE" sz="1200" dirty="0">
                <a:solidFill>
                  <a:schemeClr val="dk1"/>
                </a:solidFill>
                <a:latin typeface="Calibri" panose="020F0502020204030204" pitchFamily="34" charset="0"/>
                <a:cs typeface="Calibri" panose="020F0502020204030204" pitchFamily="34" charset="0"/>
              </a:rPr>
              <a:t>… lära om vad FIRST® LEGO® League är</a:t>
            </a:r>
          </a:p>
          <a:p>
            <a:pPr marL="171450" lvl="0" indent="-171450">
              <a:lnSpc>
                <a:spcPct val="115000"/>
              </a:lnSpc>
              <a:buClr>
                <a:schemeClr val="dk1"/>
              </a:buClr>
              <a:buSzPts val="1600"/>
              <a:buFont typeface="Noto Sans Symbols"/>
              <a:buChar char="❑"/>
            </a:pPr>
            <a:r>
              <a:rPr lang="sv-SE" sz="1200" dirty="0">
                <a:latin typeface="Calibri" panose="020F0502020204030204" pitchFamily="34" charset="0"/>
                <a:cs typeface="Calibri" panose="020F0502020204030204" pitchFamily="34" charset="0"/>
              </a:rPr>
              <a:t>…få en överblick över era arbetsuppgifter och mål </a:t>
            </a:r>
          </a:p>
          <a:p>
            <a:pPr marL="171450" lvl="0" indent="-171450">
              <a:lnSpc>
                <a:spcPct val="115000"/>
              </a:lnSpc>
              <a:buClr>
                <a:schemeClr val="dk1"/>
              </a:buClr>
              <a:buSzPts val="1600"/>
              <a:buFont typeface="Noto Sans Symbols"/>
              <a:buChar char="❑"/>
            </a:pPr>
            <a:r>
              <a:rPr lang="sv-SE" sz="1200" dirty="0">
                <a:latin typeface="Calibri" panose="020F0502020204030204" pitchFamily="34" charset="0"/>
                <a:cs typeface="Calibri" panose="020F0502020204030204" pitchFamily="34" charset="0"/>
              </a:rPr>
              <a:t>…genomföra brainstorming för att komma igång med er innovativa projektidé som ni ska fokusera på </a:t>
            </a:r>
          </a:p>
          <a:p>
            <a:pPr marL="0" marR="0" lvl="0" indent="0" algn="l" rtl="0">
              <a:lnSpc>
                <a:spcPct val="100000"/>
              </a:lnSpc>
              <a:spcBef>
                <a:spcPts val="320"/>
              </a:spcBef>
              <a:spcAft>
                <a:spcPts val="0"/>
              </a:spcAft>
              <a:buClr>
                <a:schemeClr val="dk1"/>
              </a:buClr>
              <a:buSzPts val="16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ECF5B40-3C56-7CF4-F76F-D27563B1D9FA}"/>
              </a:ext>
            </a:extLst>
          </p:cNvPr>
          <p:cNvSpPr txBox="1"/>
          <p:nvPr/>
        </p:nvSpPr>
        <p:spPr>
          <a:xfrm>
            <a:off x="2556588" y="2836506"/>
            <a:ext cx="3943708" cy="1169551"/>
          </a:xfrm>
          <a:prstGeom prst="rect">
            <a:avLst/>
          </a:prstGeom>
          <a:noFill/>
        </p:spPr>
        <p:txBody>
          <a:bodyPr wrap="none" rtlCol="0">
            <a:spAutoFit/>
          </a:bodyPr>
          <a:lstStyle/>
          <a:p>
            <a:r>
              <a:rPr lang="nb-NO" dirty="0">
                <a:latin typeface="Calibri" panose="020F0502020204030204" pitchFamily="34" charset="0"/>
                <a:cs typeface="Calibri" panose="020F0502020204030204" pitchFamily="34" charset="0"/>
                <a:hlinkClick r:id="rId3"/>
              </a:rPr>
              <a:t>Film om havforsker: </a:t>
            </a:r>
          </a:p>
          <a:p>
            <a:r>
              <a:rPr lang="nb-NO" dirty="0">
                <a:latin typeface="Calibri" panose="020F0502020204030204" pitchFamily="34" charset="0"/>
                <a:cs typeface="Calibri" panose="020F0502020204030204" pitchFamily="34" charset="0"/>
                <a:hlinkClick r:id="rId3"/>
              </a:rPr>
              <a:t>https://www.youtube.com/watch?v=gJGS60c68HU</a:t>
            </a:r>
            <a:endParaRPr lang="nb-NO" dirty="0">
              <a:latin typeface="Calibri" panose="020F0502020204030204" pitchFamily="34" charset="0"/>
              <a:cs typeface="Calibri" panose="020F0502020204030204" pitchFamily="34" charset="0"/>
            </a:endParaRPr>
          </a:p>
          <a:p>
            <a:endParaRPr lang="nb-NO" dirty="0">
              <a:latin typeface="Calibri" panose="020F0502020204030204" pitchFamily="34" charset="0"/>
              <a:cs typeface="Calibri" panose="020F0502020204030204" pitchFamily="34" charset="0"/>
            </a:endParaRPr>
          </a:p>
          <a:p>
            <a:r>
              <a:rPr lang="nb-NO" dirty="0">
                <a:latin typeface="Calibri" panose="020F0502020204030204" pitchFamily="34" charset="0"/>
                <a:cs typeface="Calibri" panose="020F0502020204030204" pitchFamily="34" charset="0"/>
              </a:rPr>
              <a:t>Trailer for Ocean Explorers: </a:t>
            </a:r>
          </a:p>
          <a:p>
            <a:r>
              <a:rPr lang="nb-NO" dirty="0" err="1">
                <a:latin typeface="Calibri" panose="020F0502020204030204" pitchFamily="34" charset="0"/>
                <a:cs typeface="Calibri" panose="020F0502020204030204" pitchFamily="34" charset="0"/>
              </a:rPr>
              <a:t>https</a:t>
            </a:r>
            <a:r>
              <a:rPr lang="nb-NO" dirty="0">
                <a:latin typeface="Calibri" panose="020F0502020204030204" pitchFamily="34" charset="0"/>
                <a:cs typeface="Calibri" panose="020F0502020204030204" pitchFamily="34" charset="0"/>
              </a:rPr>
              <a:t>://</a:t>
            </a:r>
            <a:r>
              <a:rPr lang="nb-NO" dirty="0" err="1">
                <a:latin typeface="Calibri" panose="020F0502020204030204" pitchFamily="34" charset="0"/>
                <a:cs typeface="Calibri" panose="020F0502020204030204" pitchFamily="34" charset="0"/>
              </a:rPr>
              <a:t>www.youtube.com</a:t>
            </a:r>
            <a:r>
              <a:rPr lang="nb-NO" dirty="0">
                <a:latin typeface="Calibri" panose="020F0502020204030204" pitchFamily="34" charset="0"/>
                <a:cs typeface="Calibri" panose="020F0502020204030204" pitchFamily="34" charset="0"/>
              </a:rPr>
              <a:t>/</a:t>
            </a:r>
            <a:r>
              <a:rPr lang="nb-NO" dirty="0" err="1">
                <a:latin typeface="Calibri" panose="020F0502020204030204" pitchFamily="34" charset="0"/>
                <a:cs typeface="Calibri" panose="020F0502020204030204" pitchFamily="34" charset="0"/>
              </a:rPr>
              <a:t>watch?v</a:t>
            </a:r>
            <a:r>
              <a:rPr lang="nb-NO" dirty="0">
                <a:latin typeface="Calibri" panose="020F0502020204030204" pitchFamily="34" charset="0"/>
                <a:cs typeface="Calibri" panose="020F0502020204030204" pitchFamily="34" charset="0"/>
              </a:rPr>
              <a:t>=SKVV4dvH2Iw</a:t>
            </a:r>
          </a:p>
        </p:txBody>
      </p:sp>
    </p:spTree>
    <p:extLst>
      <p:ext uri="{BB962C8B-B14F-4D97-AF65-F5344CB8AC3E}">
        <p14:creationId xmlns:p14="http://schemas.microsoft.com/office/powerpoint/2010/main" val="3365395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1"/>
          <p:cNvSpPr/>
          <p:nvPr/>
        </p:nvSpPr>
        <p:spPr>
          <a:xfrm>
            <a:off x="524000" y="383975"/>
            <a:ext cx="7298194" cy="430847"/>
          </a:xfrm>
          <a:prstGeom prst="rect">
            <a:avLst/>
          </a:prstGeom>
          <a:noFill/>
          <a:ln>
            <a:noFill/>
          </a:ln>
        </p:spPr>
        <p:txBody>
          <a:bodyPr spcFirstLastPara="1" wrap="square" lIns="91425" tIns="45700" rIns="91425" bIns="45700" anchor="t" anchorCtr="0">
            <a:spAutoFit/>
          </a:bodyPr>
          <a:lstStyle/>
          <a:p>
            <a:pPr lvl="0"/>
            <a:r>
              <a:rPr lang="sv-SE" sz="2200" b="0" i="1" u="none" strike="noStrike" cap="none" dirty="0">
                <a:solidFill>
                  <a:schemeClr val="dk1"/>
                </a:solidFill>
                <a:latin typeface="Calibri"/>
                <a:ea typeface="Calibri"/>
                <a:cs typeface="Calibri"/>
                <a:sym typeface="Calibri"/>
              </a:rPr>
              <a:t>Brainstorming: </a:t>
            </a:r>
            <a:r>
              <a:rPr lang="sv-SE" sz="2200" i="1" dirty="0">
                <a:solidFill>
                  <a:schemeClr val="dk1"/>
                </a:solidFill>
                <a:latin typeface="Calibri"/>
                <a:ea typeface="Calibri"/>
                <a:cs typeface="Calibri"/>
                <a:sym typeface="Calibri"/>
              </a:rPr>
              <a:t>Vilka yrken utforskar havet?</a:t>
            </a:r>
            <a:endParaRPr lang="sv-SE" dirty="0"/>
          </a:p>
        </p:txBody>
      </p:sp>
      <p:pic>
        <p:nvPicPr>
          <p:cNvPr id="171" name="Google Shape;171;p11"/>
          <p:cNvPicPr preferRelativeResize="0"/>
          <p:nvPr/>
        </p:nvPicPr>
        <p:blipFill>
          <a:blip r:embed="rId3"/>
          <a:srcRect/>
          <a:stretch/>
        </p:blipFill>
        <p:spPr>
          <a:xfrm>
            <a:off x="-55501" y="1056168"/>
            <a:ext cx="9254999" cy="38964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2"/>
          <p:cNvPicPr preferRelativeResize="0"/>
          <p:nvPr/>
        </p:nvPicPr>
        <p:blipFill>
          <a:blip r:embed="rId3"/>
          <a:srcRect/>
          <a:stretch/>
        </p:blipFill>
        <p:spPr>
          <a:xfrm>
            <a:off x="-63074" y="1059897"/>
            <a:ext cx="9270148" cy="3902790"/>
          </a:xfrm>
          <a:prstGeom prst="rect">
            <a:avLst/>
          </a:prstGeom>
          <a:noFill/>
          <a:ln>
            <a:noFill/>
          </a:ln>
        </p:spPr>
      </p:pic>
      <p:sp>
        <p:nvSpPr>
          <p:cNvPr id="177" name="Google Shape;177;p12"/>
          <p:cNvSpPr/>
          <p:nvPr/>
        </p:nvSpPr>
        <p:spPr>
          <a:xfrm>
            <a:off x="513284" y="389097"/>
            <a:ext cx="7456437" cy="430847"/>
          </a:xfrm>
          <a:prstGeom prst="rect">
            <a:avLst/>
          </a:prstGeom>
          <a:noFill/>
          <a:ln>
            <a:noFill/>
          </a:ln>
        </p:spPr>
        <p:txBody>
          <a:bodyPr spcFirstLastPara="1" wrap="square" lIns="91425" tIns="45700" rIns="91425" bIns="45700" anchor="t" anchorCtr="0">
            <a:spAutoFit/>
          </a:bodyPr>
          <a:lstStyle/>
          <a:p>
            <a:r>
              <a:rPr lang="sv-SE" sz="2200" b="0" i="1" u="none" strike="noStrike" cap="none" dirty="0">
                <a:solidFill>
                  <a:schemeClr val="dk1"/>
                </a:solidFill>
                <a:latin typeface="Calibri"/>
                <a:ea typeface="Calibri"/>
                <a:cs typeface="Calibri"/>
                <a:sym typeface="Calibri"/>
              </a:rPr>
              <a:t>Brainstorming: Utmaningar du möter när du utforskar havet</a:t>
            </a:r>
            <a:endParaRPr lang="sv-SE" sz="2200" dirty="0"/>
          </a:p>
        </p:txBody>
      </p:sp>
      <p:pic>
        <p:nvPicPr>
          <p:cNvPr id="2" name="Google Shape;176;p12">
            <a:extLst>
              <a:ext uri="{FF2B5EF4-FFF2-40B4-BE49-F238E27FC236}">
                <a16:creationId xmlns:a16="http://schemas.microsoft.com/office/drawing/2014/main" id="{F673453E-DAFF-35C8-E3AC-A00ED691141C}"/>
              </a:ext>
            </a:extLst>
          </p:cNvPr>
          <p:cNvPicPr preferRelativeResize="0"/>
          <p:nvPr/>
        </p:nvPicPr>
        <p:blipFill>
          <a:blip r:embed="rId4"/>
          <a:srcRect/>
          <a:stretch/>
        </p:blipFill>
        <p:spPr>
          <a:xfrm>
            <a:off x="-126146" y="1070654"/>
            <a:ext cx="9270144" cy="39011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536850" y="179216"/>
            <a:ext cx="82296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o-NO"/>
              <a:t>Brainstorming</a:t>
            </a:r>
            <a:endParaRPr/>
          </a:p>
        </p:txBody>
      </p:sp>
      <p:sp>
        <p:nvSpPr>
          <p:cNvPr id="184" name="Google Shape;184;p13"/>
          <p:cNvSpPr txBox="1">
            <a:spLocks noGrp="1"/>
          </p:cNvSpPr>
          <p:nvPr>
            <p:ph type="body" idx="1"/>
          </p:nvPr>
        </p:nvSpPr>
        <p:spPr>
          <a:xfrm>
            <a:off x="512382" y="1036466"/>
            <a:ext cx="4344569" cy="3449702"/>
          </a:xfrm>
          <a:prstGeom prst="rect">
            <a:avLst/>
          </a:prstGeom>
          <a:noFill/>
          <a:ln>
            <a:noFill/>
          </a:ln>
        </p:spPr>
        <p:txBody>
          <a:bodyPr spcFirstLastPara="1" wrap="square" lIns="91425" tIns="45700" rIns="91425" bIns="45700" anchor="t" anchorCtr="0">
            <a:noAutofit/>
          </a:bodyPr>
          <a:lstStyle/>
          <a:p>
            <a:pPr marL="0" lvl="0" indent="0">
              <a:buNone/>
            </a:pPr>
            <a:r>
              <a:rPr lang="sv-SE" dirty="0">
                <a:latin typeface="Calibri" panose="020F0502020204030204" pitchFamily="34" charset="0"/>
                <a:cs typeface="Calibri" panose="020F0502020204030204" pitchFamily="34" charset="0"/>
              </a:rPr>
              <a:t>Steg 1: Brainstorming (5 minuter)</a:t>
            </a:r>
          </a:p>
          <a:p>
            <a:pPr marL="0" lvl="0" indent="0">
              <a:buNone/>
            </a:pPr>
            <a:endParaRPr lang="sv-SE" dirty="0">
              <a:latin typeface="Calibri" panose="020F0502020204030204" pitchFamily="34" charset="0"/>
              <a:cs typeface="Calibri" panose="020F0502020204030204" pitchFamily="34" charset="0"/>
            </a:endParaRPr>
          </a:p>
          <a:p>
            <a:pPr marL="0" lvl="0" indent="0">
              <a:buNone/>
            </a:pPr>
            <a:r>
              <a:rPr lang="sv-SE" dirty="0">
                <a:latin typeface="Calibri" panose="020F0502020204030204" pitchFamily="34" charset="0"/>
                <a:cs typeface="Calibri" panose="020F0502020204030204" pitchFamily="34" charset="0"/>
              </a:rPr>
              <a:t>Skriv ner de problem du kommer på på post-it-lappar (en sak per lapp).</a:t>
            </a:r>
          </a:p>
          <a:p>
            <a:pPr marL="0" lvl="0" indent="0">
              <a:buNone/>
            </a:pPr>
            <a:br>
              <a:rPr lang="sv-SE" dirty="0">
                <a:solidFill>
                  <a:schemeClr val="tx1"/>
                </a:solidFill>
                <a:latin typeface="Calibri" panose="020F0502020204030204" pitchFamily="34" charset="0"/>
                <a:cs typeface="Calibri" panose="020F0502020204030204" pitchFamily="34" charset="0"/>
              </a:rPr>
            </a:br>
            <a:r>
              <a:rPr lang="sv-SE" dirty="0">
                <a:solidFill>
                  <a:schemeClr val="tx1"/>
                </a:solidFill>
                <a:latin typeface="Calibri" panose="020F0502020204030204" pitchFamily="34" charset="0"/>
                <a:cs typeface="Calibri" panose="020F0502020204030204" pitchFamily="34" charset="0"/>
              </a:rPr>
              <a:t>Alla idéer är bra, begränsa inte er själva!</a:t>
            </a:r>
            <a:br>
              <a:rPr lang="sv-SE" dirty="0">
                <a:solidFill>
                  <a:schemeClr val="tx1"/>
                </a:solidFill>
                <a:latin typeface="Calibri" panose="020F0502020204030204" pitchFamily="34" charset="0"/>
                <a:cs typeface="Calibri" panose="020F0502020204030204" pitchFamily="34" charset="0"/>
              </a:rPr>
            </a:br>
            <a:br>
              <a:rPr lang="sv-SE" dirty="0">
                <a:solidFill>
                  <a:schemeClr val="tx1"/>
                </a:solidFill>
                <a:latin typeface="Calibri" panose="020F0502020204030204" pitchFamily="34" charset="0"/>
                <a:cs typeface="Calibri" panose="020F0502020204030204" pitchFamily="34" charset="0"/>
              </a:rPr>
            </a:br>
            <a:r>
              <a:rPr lang="sv-SE" dirty="0">
                <a:solidFill>
                  <a:schemeClr val="tx1"/>
                </a:solidFill>
                <a:effectLst/>
                <a:latin typeface="Calibri" panose="020F0502020204030204" pitchFamily="34" charset="0"/>
                <a:cs typeface="Calibri" panose="020F0502020204030204" pitchFamily="34" charset="0"/>
              </a:rPr>
              <a:t>ÄMNE: Problem de som utforskar havet kan stöta på.</a:t>
            </a:r>
          </a:p>
        </p:txBody>
      </p:sp>
      <p:pic>
        <p:nvPicPr>
          <p:cNvPr id="185" name="Google Shape;185;p13"/>
          <p:cNvPicPr preferRelativeResize="0"/>
          <p:nvPr/>
        </p:nvPicPr>
        <p:blipFill rotWithShape="1">
          <a:blip r:embed="rId3">
            <a:alphaModFix/>
          </a:blip>
          <a:srcRect/>
          <a:stretch/>
        </p:blipFill>
        <p:spPr>
          <a:xfrm rot="-906267">
            <a:off x="4878165" y="1335125"/>
            <a:ext cx="1964384" cy="2025453"/>
          </a:xfrm>
          <a:prstGeom prst="rect">
            <a:avLst/>
          </a:prstGeom>
          <a:noFill/>
          <a:ln>
            <a:noFill/>
          </a:ln>
        </p:spPr>
      </p:pic>
      <p:pic>
        <p:nvPicPr>
          <p:cNvPr id="186" name="Google Shape;186;p13"/>
          <p:cNvPicPr preferRelativeResize="0"/>
          <p:nvPr/>
        </p:nvPicPr>
        <p:blipFill rotWithShape="1">
          <a:blip r:embed="rId4">
            <a:alphaModFix/>
          </a:blip>
          <a:srcRect/>
          <a:stretch/>
        </p:blipFill>
        <p:spPr>
          <a:xfrm>
            <a:off x="6709231" y="2660726"/>
            <a:ext cx="1824367" cy="1942704"/>
          </a:xfrm>
          <a:prstGeom prst="rect">
            <a:avLst/>
          </a:prstGeom>
          <a:noFill/>
          <a:ln>
            <a:noFill/>
          </a:ln>
        </p:spPr>
      </p:pic>
      <p:pic>
        <p:nvPicPr>
          <p:cNvPr id="187" name="Google Shape;187;p13"/>
          <p:cNvPicPr preferRelativeResize="0"/>
          <p:nvPr/>
        </p:nvPicPr>
        <p:blipFill rotWithShape="1">
          <a:blip r:embed="rId5">
            <a:alphaModFix/>
          </a:blip>
          <a:srcRect/>
          <a:stretch/>
        </p:blipFill>
        <p:spPr>
          <a:xfrm rot="811177">
            <a:off x="6775140" y="1038160"/>
            <a:ext cx="1692550" cy="16030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14"/>
          <p:cNvSpPr txBox="1">
            <a:spLocks noGrp="1"/>
          </p:cNvSpPr>
          <p:nvPr>
            <p:ph type="body" idx="1"/>
          </p:nvPr>
        </p:nvSpPr>
        <p:spPr>
          <a:xfrm>
            <a:off x="518744" y="1122573"/>
            <a:ext cx="3977056" cy="3449702"/>
          </a:xfrm>
          <a:prstGeom prst="rect">
            <a:avLst/>
          </a:prstGeom>
          <a:noFill/>
          <a:ln>
            <a:noFill/>
          </a:ln>
        </p:spPr>
        <p:txBody>
          <a:bodyPr spcFirstLastPara="1" wrap="square" lIns="91425" tIns="45700" rIns="91425" bIns="45700" anchor="t" anchorCtr="0">
            <a:noAutofit/>
          </a:bodyPr>
          <a:lstStyle/>
          <a:p>
            <a:pPr marL="0" lvl="0" indent="0">
              <a:buNone/>
            </a:pPr>
            <a:r>
              <a:rPr lang="sv-SE" dirty="0">
                <a:latin typeface="Calibri" panose="020F0502020204030204" pitchFamily="34" charset="0"/>
                <a:cs typeface="Calibri" panose="020F0502020204030204" pitchFamily="34" charset="0"/>
              </a:rPr>
              <a:t>Steg 2: Placering i koordinatsystem </a:t>
            </a:r>
          </a:p>
          <a:p>
            <a:pPr marL="0" lvl="0" indent="0">
              <a:buNone/>
            </a:pPr>
            <a:r>
              <a:rPr lang="sv-SE" dirty="0">
                <a:latin typeface="Calibri" panose="020F0502020204030204" pitchFamily="34" charset="0"/>
                <a:cs typeface="Calibri" panose="020F0502020204030204" pitchFamily="34" charset="0"/>
              </a:rPr>
              <a:t>(10 minuter)</a:t>
            </a:r>
          </a:p>
          <a:p>
            <a:pPr marL="0" lvl="0" indent="0">
              <a:buNone/>
            </a:pPr>
            <a:endParaRPr lang="sv-SE" dirty="0">
              <a:latin typeface="Calibri" panose="020F0502020204030204" pitchFamily="34" charset="0"/>
              <a:cs typeface="Calibri" panose="020F0502020204030204" pitchFamily="34" charset="0"/>
            </a:endParaRPr>
          </a:p>
          <a:p>
            <a:pPr marL="0" lvl="0" indent="0">
              <a:buNone/>
            </a:pPr>
            <a:r>
              <a:rPr lang="sv-SE" dirty="0">
                <a:latin typeface="Calibri" panose="020F0502020204030204" pitchFamily="34" charset="0"/>
                <a:cs typeface="Calibri" panose="020F0502020204030204" pitchFamily="34" charset="0"/>
              </a:rPr>
              <a:t>Placera de gula lapparna där de hör hemma i  koordinatsystemet på nästa bild!</a:t>
            </a:r>
          </a:p>
          <a:p>
            <a:pPr marL="0" lvl="0" indent="0" algn="l" rtl="0">
              <a:lnSpc>
                <a:spcPct val="100000"/>
              </a:lnSpc>
              <a:spcBef>
                <a:spcPts val="320"/>
              </a:spcBef>
              <a:spcAft>
                <a:spcPts val="0"/>
              </a:spcAft>
              <a:buSzPts val="1600"/>
              <a:buNone/>
            </a:pPr>
            <a:endParaRPr dirty="0">
              <a:latin typeface="Calibri" panose="020F0502020204030204" pitchFamily="34" charset="0"/>
              <a:cs typeface="Calibri" panose="020F0502020204030204" pitchFamily="34" charset="0"/>
            </a:endParaRPr>
          </a:p>
        </p:txBody>
      </p:sp>
      <p:pic>
        <p:nvPicPr>
          <p:cNvPr id="195" name="Google Shape;195;p14"/>
          <p:cNvPicPr preferRelativeResize="0"/>
          <p:nvPr/>
        </p:nvPicPr>
        <p:blipFill rotWithShape="1">
          <a:blip r:embed="rId3">
            <a:alphaModFix/>
          </a:blip>
          <a:srcRect/>
          <a:stretch/>
        </p:blipFill>
        <p:spPr>
          <a:xfrm rot="-906267">
            <a:off x="4878165" y="1335125"/>
            <a:ext cx="1964384" cy="2025453"/>
          </a:xfrm>
          <a:prstGeom prst="rect">
            <a:avLst/>
          </a:prstGeom>
          <a:noFill/>
          <a:ln>
            <a:noFill/>
          </a:ln>
        </p:spPr>
      </p:pic>
      <p:pic>
        <p:nvPicPr>
          <p:cNvPr id="196" name="Google Shape;196;p14"/>
          <p:cNvPicPr preferRelativeResize="0"/>
          <p:nvPr/>
        </p:nvPicPr>
        <p:blipFill rotWithShape="1">
          <a:blip r:embed="rId4">
            <a:alphaModFix/>
          </a:blip>
          <a:srcRect/>
          <a:stretch/>
        </p:blipFill>
        <p:spPr>
          <a:xfrm>
            <a:off x="6709231" y="2660726"/>
            <a:ext cx="1824367" cy="1942704"/>
          </a:xfrm>
          <a:prstGeom prst="rect">
            <a:avLst/>
          </a:prstGeom>
          <a:noFill/>
          <a:ln>
            <a:noFill/>
          </a:ln>
        </p:spPr>
      </p:pic>
      <p:pic>
        <p:nvPicPr>
          <p:cNvPr id="197" name="Google Shape;197;p14"/>
          <p:cNvPicPr preferRelativeResize="0"/>
          <p:nvPr/>
        </p:nvPicPr>
        <p:blipFill rotWithShape="1">
          <a:blip r:embed="rId5">
            <a:alphaModFix/>
          </a:blip>
          <a:srcRect/>
          <a:stretch/>
        </p:blipFill>
        <p:spPr>
          <a:xfrm rot="811177">
            <a:off x="6775140" y="1038160"/>
            <a:ext cx="1692550" cy="1603040"/>
          </a:xfrm>
          <a:prstGeom prst="rect">
            <a:avLst/>
          </a:prstGeom>
          <a:noFill/>
          <a:ln>
            <a:noFill/>
          </a:ln>
        </p:spPr>
      </p:pic>
      <p:sp>
        <p:nvSpPr>
          <p:cNvPr id="9" name="Google Shape;183;p13">
            <a:extLst>
              <a:ext uri="{FF2B5EF4-FFF2-40B4-BE49-F238E27FC236}">
                <a16:creationId xmlns:a16="http://schemas.microsoft.com/office/drawing/2014/main" id="{6D45DC0F-82A6-174A-AE95-B553D591ACF0}"/>
              </a:ext>
            </a:extLst>
          </p:cNvPr>
          <p:cNvSpPr txBox="1">
            <a:spLocks/>
          </p:cNvSpPr>
          <p:nvPr/>
        </p:nvSpPr>
        <p:spPr>
          <a:xfrm>
            <a:off x="536850" y="179216"/>
            <a:ext cx="82296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200" b="0" i="1"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nb-NO"/>
              <a:t>Brainstorming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5"/>
          <p:cNvPicPr preferRelativeResize="0"/>
          <p:nvPr/>
        </p:nvPicPr>
        <p:blipFill rotWithShape="1">
          <a:blip r:embed="rId3">
            <a:alphaModFix amt="56000"/>
          </a:blip>
          <a:srcRect t="19000" b="5691"/>
          <a:stretch/>
        </p:blipFill>
        <p:spPr>
          <a:xfrm>
            <a:off x="0" y="1063626"/>
            <a:ext cx="9144000" cy="3873500"/>
          </a:xfrm>
          <a:prstGeom prst="rect">
            <a:avLst/>
          </a:prstGeom>
          <a:noFill/>
          <a:ln>
            <a:noFill/>
          </a:ln>
          <a:effectLst>
            <a:outerShdw blurRad="50800" dist="50800" dir="5400000" algn="ctr" rotWithShape="0">
              <a:srgbClr val="0166B3"/>
            </a:outerShdw>
          </a:effectLst>
        </p:spPr>
      </p:pic>
      <p:sp>
        <p:nvSpPr>
          <p:cNvPr id="204" name="Google Shape;204;p15"/>
          <p:cNvSpPr txBox="1"/>
          <p:nvPr/>
        </p:nvSpPr>
        <p:spPr>
          <a:xfrm>
            <a:off x="3056222" y="912568"/>
            <a:ext cx="2865266" cy="857250"/>
          </a:xfrm>
          <a:prstGeom prst="rect">
            <a:avLst/>
          </a:prstGeom>
          <a:noFill/>
          <a:ln>
            <a:noFill/>
          </a:ln>
        </p:spPr>
        <p:txBody>
          <a:bodyPr spcFirstLastPara="1" wrap="square" lIns="91425" tIns="45700" rIns="91425" bIns="45700" anchor="ctr" anchorCtr="0">
            <a:noAutofit/>
          </a:bodyPr>
          <a:lstStyle/>
          <a:p>
            <a:pPr lvl="0" algn="ctr">
              <a:buSzPts val="1800"/>
            </a:pPr>
            <a:r>
              <a:rPr lang="sv-SE" sz="1600" i="1" dirty="0">
                <a:solidFill>
                  <a:srgbClr val="FFFFFF"/>
                </a:solidFill>
                <a:latin typeface="Calibri"/>
                <a:ea typeface="Calibri"/>
                <a:cs typeface="Calibri"/>
                <a:sym typeface="Calibri"/>
              </a:rPr>
              <a:t>Få sysslar med eller känner till </a:t>
            </a:r>
          </a:p>
          <a:p>
            <a:pPr lvl="0" algn="ctr">
              <a:buSzPts val="1800"/>
            </a:pPr>
            <a:r>
              <a:rPr lang="sv-SE" sz="1600" i="1" dirty="0">
                <a:solidFill>
                  <a:srgbClr val="FFFFFF"/>
                </a:solidFill>
                <a:latin typeface="Calibri"/>
                <a:ea typeface="Calibri"/>
                <a:cs typeface="Calibri"/>
                <a:sym typeface="Calibri"/>
              </a:rPr>
              <a:t>detta intresse/hobby</a:t>
            </a:r>
          </a:p>
        </p:txBody>
      </p:sp>
      <p:sp>
        <p:nvSpPr>
          <p:cNvPr id="207" name="Google Shape;207;p15"/>
          <p:cNvSpPr txBox="1"/>
          <p:nvPr/>
        </p:nvSpPr>
        <p:spPr>
          <a:xfrm>
            <a:off x="576627" y="3213363"/>
            <a:ext cx="2818053" cy="338514"/>
          </a:xfrm>
          <a:prstGeom prst="rect">
            <a:avLst/>
          </a:prstGeom>
          <a:noFill/>
          <a:ln>
            <a:noFill/>
          </a:ln>
        </p:spPr>
        <p:txBody>
          <a:bodyPr spcFirstLastPara="1" wrap="square" lIns="91425" tIns="45700" rIns="91425" bIns="45700" anchor="t" anchorCtr="0">
            <a:spAutoFit/>
          </a:bodyPr>
          <a:lstStyle/>
          <a:p>
            <a:pPr lvl="0" algn="ctr"/>
            <a:r>
              <a:rPr lang="sv-SE" sz="1600" i="1" dirty="0">
                <a:solidFill>
                  <a:srgbClr val="FFFFFF"/>
                </a:solidFill>
                <a:latin typeface="Calibri"/>
                <a:ea typeface="Calibri"/>
                <a:cs typeface="Calibri"/>
                <a:sym typeface="Calibri"/>
              </a:rPr>
              <a:t>Svårt att forska på</a:t>
            </a:r>
            <a:endParaRPr lang="sv-SE" sz="1600" dirty="0"/>
          </a:p>
        </p:txBody>
      </p:sp>
      <p:sp>
        <p:nvSpPr>
          <p:cNvPr id="208" name="Google Shape;208;p15"/>
          <p:cNvSpPr/>
          <p:nvPr/>
        </p:nvSpPr>
        <p:spPr>
          <a:xfrm>
            <a:off x="2730574" y="4402715"/>
            <a:ext cx="3475466" cy="584735"/>
          </a:xfrm>
          <a:prstGeom prst="rect">
            <a:avLst/>
          </a:prstGeom>
          <a:noFill/>
          <a:ln>
            <a:noFill/>
          </a:ln>
        </p:spPr>
        <p:txBody>
          <a:bodyPr spcFirstLastPara="1" wrap="square" lIns="91425" tIns="45700" rIns="91425" bIns="45700" anchor="t" anchorCtr="0">
            <a:spAutoFit/>
          </a:bodyPr>
          <a:lstStyle/>
          <a:p>
            <a:pPr lvl="0" algn="ctr">
              <a:buSzPts val="1800"/>
            </a:pPr>
            <a:r>
              <a:rPr lang="sv-SE" sz="1600" i="1" dirty="0">
                <a:solidFill>
                  <a:srgbClr val="FFFFFF"/>
                </a:solidFill>
                <a:latin typeface="Calibri"/>
                <a:ea typeface="Calibri"/>
                <a:cs typeface="Calibri"/>
                <a:sym typeface="Calibri"/>
              </a:rPr>
              <a:t>Många människor känner till detta intresse/hobby och tycker om det</a:t>
            </a:r>
          </a:p>
        </p:txBody>
      </p:sp>
      <p:sp>
        <p:nvSpPr>
          <p:cNvPr id="209" name="Google Shape;209;p15"/>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p>
            <a:pPr lvl="0"/>
            <a:r>
              <a:rPr lang="no-NO"/>
              <a:t>Brainstorming </a:t>
            </a:r>
            <a:endParaRPr/>
          </a:p>
        </p:txBody>
      </p:sp>
      <p:sp>
        <p:nvSpPr>
          <p:cNvPr id="210" name="Google Shape;210;p15"/>
          <p:cNvSpPr txBox="1"/>
          <p:nvPr/>
        </p:nvSpPr>
        <p:spPr>
          <a:xfrm>
            <a:off x="5820127" y="3213363"/>
            <a:ext cx="2281351" cy="338514"/>
          </a:xfrm>
          <a:prstGeom prst="rect">
            <a:avLst/>
          </a:prstGeom>
          <a:noFill/>
          <a:ln>
            <a:noFill/>
          </a:ln>
        </p:spPr>
        <p:txBody>
          <a:bodyPr spcFirstLastPara="1" wrap="square" lIns="91425" tIns="45700" rIns="91425" bIns="45700" anchor="t" anchorCtr="0">
            <a:spAutoFit/>
          </a:bodyPr>
          <a:lstStyle/>
          <a:p>
            <a:pPr lvl="0" algn="ctr">
              <a:buSzPts val="1800"/>
            </a:pPr>
            <a:r>
              <a:rPr lang="sv-SE" sz="1600" i="1" dirty="0">
                <a:solidFill>
                  <a:srgbClr val="FFFFFF"/>
                </a:solidFill>
                <a:latin typeface="Calibri"/>
                <a:ea typeface="Calibri"/>
                <a:cs typeface="Calibri"/>
                <a:sym typeface="Calibri"/>
              </a:rPr>
              <a:t>Möjligt att forska på</a:t>
            </a:r>
          </a:p>
        </p:txBody>
      </p:sp>
      <p:cxnSp>
        <p:nvCxnSpPr>
          <p:cNvPr id="2" name="Google Shape;205;p15">
            <a:extLst>
              <a:ext uri="{FF2B5EF4-FFF2-40B4-BE49-F238E27FC236}">
                <a16:creationId xmlns:a16="http://schemas.microsoft.com/office/drawing/2014/main" id="{67AF3ADA-C838-F5CF-BDD4-E0D224C00073}"/>
              </a:ext>
            </a:extLst>
          </p:cNvPr>
          <p:cNvCxnSpPr>
            <a:cxnSpLocks/>
          </p:cNvCxnSpPr>
          <p:nvPr/>
        </p:nvCxnSpPr>
        <p:spPr>
          <a:xfrm flipH="1" flipV="1">
            <a:off x="4468307" y="1622612"/>
            <a:ext cx="2" cy="2831386"/>
          </a:xfrm>
          <a:prstGeom prst="straightConnector1">
            <a:avLst/>
          </a:prstGeom>
          <a:noFill/>
          <a:ln w="57150" cap="flat" cmpd="sng">
            <a:solidFill>
              <a:srgbClr val="FFFFFF"/>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 name="Google Shape;206;p15">
            <a:extLst>
              <a:ext uri="{FF2B5EF4-FFF2-40B4-BE49-F238E27FC236}">
                <a16:creationId xmlns:a16="http://schemas.microsoft.com/office/drawing/2014/main" id="{A87E203E-FC14-79D4-A8AF-9A273C282675}"/>
              </a:ext>
            </a:extLst>
          </p:cNvPr>
          <p:cNvCxnSpPr/>
          <p:nvPr/>
        </p:nvCxnSpPr>
        <p:spPr>
          <a:xfrm>
            <a:off x="1188578" y="3019801"/>
            <a:ext cx="6559463" cy="0"/>
          </a:xfrm>
          <a:prstGeom prst="straightConnector1">
            <a:avLst/>
          </a:prstGeom>
          <a:noFill/>
          <a:ln w="57150" cap="flat" cmpd="sng">
            <a:solidFill>
              <a:srgbClr val="FFFFFF"/>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6"/>
          <p:cNvPicPr preferRelativeResize="0"/>
          <p:nvPr/>
        </p:nvPicPr>
        <p:blipFill rotWithShape="1">
          <a:blip r:embed="rId3">
            <a:alphaModFix amt="56000"/>
          </a:blip>
          <a:srcRect t="19000" b="5691"/>
          <a:stretch/>
        </p:blipFill>
        <p:spPr>
          <a:xfrm>
            <a:off x="0" y="1063626"/>
            <a:ext cx="9144000" cy="3873500"/>
          </a:xfrm>
          <a:prstGeom prst="rect">
            <a:avLst/>
          </a:prstGeom>
          <a:noFill/>
          <a:ln>
            <a:noFill/>
          </a:ln>
          <a:effectLst>
            <a:outerShdw blurRad="50800" dist="50800" dir="5400000" algn="ctr" rotWithShape="0">
              <a:srgbClr val="0166B3"/>
            </a:outerShdw>
          </a:effectLst>
        </p:spPr>
      </p:pic>
      <p:sp>
        <p:nvSpPr>
          <p:cNvPr id="217" name="Google Shape;217;p16"/>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o-NO"/>
              <a:t>Brainstorming</a:t>
            </a:r>
            <a:endParaRPr/>
          </a:p>
        </p:txBody>
      </p:sp>
      <p:sp>
        <p:nvSpPr>
          <p:cNvPr id="218" name="Google Shape;218;p16"/>
          <p:cNvSpPr txBox="1"/>
          <p:nvPr/>
        </p:nvSpPr>
        <p:spPr>
          <a:xfrm>
            <a:off x="3147403" y="914494"/>
            <a:ext cx="2641808" cy="857250"/>
          </a:xfrm>
          <a:prstGeom prst="rect">
            <a:avLst/>
          </a:prstGeom>
          <a:noFill/>
          <a:ln>
            <a:noFill/>
          </a:ln>
        </p:spPr>
        <p:txBody>
          <a:bodyPr spcFirstLastPara="1" wrap="square" lIns="91425" tIns="45700" rIns="91425" bIns="45700" anchor="ctr" anchorCtr="0">
            <a:noAutofit/>
          </a:bodyPr>
          <a:lstStyle/>
          <a:p>
            <a:pPr lvl="0" algn="ctr">
              <a:buSzPts val="1800"/>
            </a:pPr>
            <a:r>
              <a:rPr lang="sv-SE" sz="1600" i="1" dirty="0">
                <a:solidFill>
                  <a:srgbClr val="FFFFFF"/>
                </a:solidFill>
                <a:latin typeface="Calibri"/>
                <a:ea typeface="Calibri"/>
                <a:cs typeface="Calibri"/>
                <a:sym typeface="Calibri"/>
              </a:rPr>
              <a:t>Massor av möjligheter att göra det engagerande/roligt</a:t>
            </a:r>
          </a:p>
        </p:txBody>
      </p:sp>
      <p:sp>
        <p:nvSpPr>
          <p:cNvPr id="221" name="Google Shape;221;p16"/>
          <p:cNvSpPr txBox="1"/>
          <p:nvPr/>
        </p:nvSpPr>
        <p:spPr>
          <a:xfrm>
            <a:off x="576627" y="3213363"/>
            <a:ext cx="3005799" cy="369291"/>
          </a:xfrm>
          <a:prstGeom prst="rect">
            <a:avLst/>
          </a:prstGeom>
          <a:noFill/>
          <a:ln>
            <a:noFill/>
          </a:ln>
        </p:spPr>
        <p:txBody>
          <a:bodyPr spcFirstLastPara="1" wrap="square" lIns="91425" tIns="45700" rIns="91425" bIns="45700" anchor="t" anchorCtr="0">
            <a:spAutoFit/>
          </a:bodyPr>
          <a:lstStyle/>
          <a:p>
            <a:pPr lvl="0">
              <a:buSzPts val="1800"/>
            </a:pPr>
            <a:r>
              <a:rPr lang="sv-SE" sz="1800" i="1" dirty="0">
                <a:solidFill>
                  <a:srgbClr val="FFFFFF"/>
                </a:solidFill>
                <a:latin typeface="Calibri"/>
                <a:ea typeface="Calibri"/>
                <a:cs typeface="Calibri"/>
                <a:sym typeface="Calibri"/>
              </a:rPr>
              <a:t>Långt borta/ouppnåeligt</a:t>
            </a:r>
          </a:p>
        </p:txBody>
      </p:sp>
      <p:sp>
        <p:nvSpPr>
          <p:cNvPr id="222" name="Google Shape;222;p16"/>
          <p:cNvSpPr/>
          <p:nvPr/>
        </p:nvSpPr>
        <p:spPr>
          <a:xfrm>
            <a:off x="2988013" y="4400678"/>
            <a:ext cx="2981137" cy="584735"/>
          </a:xfrm>
          <a:prstGeom prst="rect">
            <a:avLst/>
          </a:prstGeom>
          <a:noFill/>
          <a:ln>
            <a:noFill/>
          </a:ln>
        </p:spPr>
        <p:txBody>
          <a:bodyPr spcFirstLastPara="1" wrap="square" lIns="91425" tIns="45700" rIns="91425" bIns="45700" anchor="t" anchorCtr="0">
            <a:spAutoFit/>
          </a:bodyPr>
          <a:lstStyle/>
          <a:p>
            <a:pPr lvl="0" algn="ctr">
              <a:buSzPts val="1800"/>
            </a:pPr>
            <a:r>
              <a:rPr lang="sv-SE" sz="1600" i="1" dirty="0">
                <a:solidFill>
                  <a:srgbClr val="FFFFFF"/>
                </a:solidFill>
                <a:latin typeface="Calibri"/>
                <a:ea typeface="Calibri"/>
                <a:cs typeface="Calibri"/>
                <a:sym typeface="Calibri"/>
              </a:rPr>
              <a:t>Få möjligheter att göra det engagerande/roligt</a:t>
            </a:r>
          </a:p>
        </p:txBody>
      </p:sp>
      <p:sp>
        <p:nvSpPr>
          <p:cNvPr id="223" name="Google Shape;223;p16"/>
          <p:cNvSpPr txBox="1"/>
          <p:nvPr/>
        </p:nvSpPr>
        <p:spPr>
          <a:xfrm>
            <a:off x="6344438" y="3213363"/>
            <a:ext cx="2035173" cy="369291"/>
          </a:xfrm>
          <a:prstGeom prst="rect">
            <a:avLst/>
          </a:prstGeom>
          <a:noFill/>
          <a:ln>
            <a:noFill/>
          </a:ln>
        </p:spPr>
        <p:txBody>
          <a:bodyPr spcFirstLastPara="1" wrap="square" lIns="91425" tIns="45700" rIns="91425" bIns="45700" anchor="t" anchorCtr="0">
            <a:spAutoFit/>
          </a:bodyPr>
          <a:lstStyle/>
          <a:p>
            <a:pPr lvl="0">
              <a:buSzPts val="1800"/>
            </a:pPr>
            <a:r>
              <a:rPr lang="sv-SE" sz="1800" i="1" dirty="0">
                <a:solidFill>
                  <a:srgbClr val="FFFFFF"/>
                </a:solidFill>
                <a:latin typeface="Calibri"/>
                <a:ea typeface="Calibri"/>
                <a:cs typeface="Calibri"/>
                <a:sym typeface="Calibri"/>
              </a:rPr>
              <a:t>Nära oss/realistiskt</a:t>
            </a:r>
          </a:p>
        </p:txBody>
      </p:sp>
      <p:cxnSp>
        <p:nvCxnSpPr>
          <p:cNvPr id="2" name="Google Shape;205;p15">
            <a:extLst>
              <a:ext uri="{FF2B5EF4-FFF2-40B4-BE49-F238E27FC236}">
                <a16:creationId xmlns:a16="http://schemas.microsoft.com/office/drawing/2014/main" id="{E63CC165-7E45-CA8E-6915-808FA2C65A7B}"/>
              </a:ext>
            </a:extLst>
          </p:cNvPr>
          <p:cNvCxnSpPr>
            <a:cxnSpLocks/>
          </p:cNvCxnSpPr>
          <p:nvPr/>
        </p:nvCxnSpPr>
        <p:spPr>
          <a:xfrm flipH="1" flipV="1">
            <a:off x="4468307" y="1622612"/>
            <a:ext cx="2" cy="2831386"/>
          </a:xfrm>
          <a:prstGeom prst="straightConnector1">
            <a:avLst/>
          </a:prstGeom>
          <a:noFill/>
          <a:ln w="57150" cap="flat" cmpd="sng">
            <a:solidFill>
              <a:srgbClr val="FFFFFF"/>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 name="Google Shape;206;p15">
            <a:extLst>
              <a:ext uri="{FF2B5EF4-FFF2-40B4-BE49-F238E27FC236}">
                <a16:creationId xmlns:a16="http://schemas.microsoft.com/office/drawing/2014/main" id="{4681C9F1-026A-09F0-DCD7-00280C1E9505}"/>
              </a:ext>
            </a:extLst>
          </p:cNvPr>
          <p:cNvCxnSpPr/>
          <p:nvPr/>
        </p:nvCxnSpPr>
        <p:spPr>
          <a:xfrm>
            <a:off x="1188578" y="3019801"/>
            <a:ext cx="6559463" cy="0"/>
          </a:xfrm>
          <a:prstGeom prst="straightConnector1">
            <a:avLst/>
          </a:prstGeom>
          <a:noFill/>
          <a:ln w="57150" cap="flat" cmpd="sng">
            <a:solidFill>
              <a:srgbClr val="FFFFFF"/>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o-NO"/>
              <a:t>Brainstorming</a:t>
            </a:r>
            <a:endParaRPr/>
          </a:p>
        </p:txBody>
      </p:sp>
      <p:sp>
        <p:nvSpPr>
          <p:cNvPr id="230" name="Google Shape;230;p17"/>
          <p:cNvSpPr txBox="1">
            <a:spLocks noGrp="1"/>
          </p:cNvSpPr>
          <p:nvPr>
            <p:ph type="body" idx="1"/>
          </p:nvPr>
        </p:nvSpPr>
        <p:spPr>
          <a:xfrm>
            <a:off x="518744" y="1129553"/>
            <a:ext cx="3977056" cy="3449702"/>
          </a:xfrm>
          <a:prstGeom prst="rect">
            <a:avLst/>
          </a:prstGeom>
          <a:noFill/>
          <a:ln>
            <a:noFill/>
          </a:ln>
        </p:spPr>
        <p:txBody>
          <a:bodyPr spcFirstLastPara="1" wrap="square" lIns="91425" tIns="45700" rIns="91425" bIns="45700" anchor="t" anchorCtr="0">
            <a:noAutofit/>
          </a:bodyPr>
          <a:lstStyle/>
          <a:p>
            <a:pPr marL="0" lvl="0" indent="0">
              <a:buNone/>
            </a:pPr>
            <a:r>
              <a:rPr lang="sv-SE" dirty="0">
                <a:latin typeface="Calibri" panose="020F0502020204030204" pitchFamily="34" charset="0"/>
                <a:cs typeface="Calibri" panose="020F0502020204030204" pitchFamily="34" charset="0"/>
              </a:rPr>
              <a:t>Steg 3: Arbeta med var idé i 5 minuter </a:t>
            </a:r>
          </a:p>
          <a:p>
            <a:pPr marL="0" lvl="0" indent="0">
              <a:buNone/>
            </a:pPr>
            <a:endParaRPr lang="sv-SE" dirty="0">
              <a:latin typeface="Calibri" panose="020F0502020204030204" pitchFamily="34" charset="0"/>
              <a:cs typeface="Calibri" panose="020F0502020204030204" pitchFamily="34" charset="0"/>
            </a:endParaRPr>
          </a:p>
          <a:p>
            <a:pPr marL="127000" indent="0" algn="l">
              <a:buNone/>
            </a:pPr>
            <a:r>
              <a:rPr lang="sv-SE" dirty="0">
                <a:solidFill>
                  <a:srgbClr val="374151"/>
                </a:solidFill>
                <a:effectLst/>
                <a:latin typeface="Calibri" panose="020F0502020204030204" pitchFamily="34" charset="0"/>
                <a:cs typeface="Calibri" panose="020F0502020204030204" pitchFamily="34" charset="0"/>
              </a:rPr>
              <a:t>Varje grupp får en A4 med en idé. Här ska ni skriva frågor om det som står på lappen, tips på teknologi som kan användas, vad som skulle göra detta spännande för er, förslag på vidareutveckling, små teckningar eller andra saker som kan utveckla idén. </a:t>
            </a:r>
          </a:p>
          <a:p>
            <a:pPr marL="127000" indent="0" algn="l">
              <a:buNone/>
            </a:pPr>
            <a:r>
              <a:rPr lang="sv-SE" dirty="0">
                <a:solidFill>
                  <a:srgbClr val="374151"/>
                </a:solidFill>
                <a:effectLst/>
                <a:latin typeface="Calibri" panose="020F0502020204030204" pitchFamily="34" charset="0"/>
                <a:cs typeface="Calibri" panose="020F0502020204030204" pitchFamily="34" charset="0"/>
              </a:rPr>
              <a:t>Kom ihåg att vara vänliga och ha kärnvärdena i åtanke!</a:t>
            </a:r>
          </a:p>
          <a:p>
            <a:pPr marL="127000" indent="0" algn="l">
              <a:buNone/>
            </a:pPr>
            <a:r>
              <a:rPr lang="sv-SE" dirty="0">
                <a:solidFill>
                  <a:srgbClr val="374151"/>
                </a:solidFill>
                <a:effectLst/>
                <a:latin typeface="Calibri" panose="020F0502020204030204" pitchFamily="34" charset="0"/>
                <a:cs typeface="Calibri" panose="020F0502020204030204" pitchFamily="34" charset="0"/>
              </a:rPr>
              <a:t>Ge pappersarket vidare till nästa grupp som arbetar med samma idé i fem minuter.</a:t>
            </a:r>
          </a:p>
        </p:txBody>
      </p:sp>
      <p:pic>
        <p:nvPicPr>
          <p:cNvPr id="231" name="Google Shape;231;p17"/>
          <p:cNvPicPr preferRelativeResize="0"/>
          <p:nvPr/>
        </p:nvPicPr>
        <p:blipFill rotWithShape="1">
          <a:blip r:embed="rId3">
            <a:alphaModFix/>
          </a:blip>
          <a:srcRect/>
          <a:stretch/>
        </p:blipFill>
        <p:spPr>
          <a:xfrm>
            <a:off x="4595082" y="1226390"/>
            <a:ext cx="4030174" cy="300202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o-NO"/>
              <a:t>Brainstorming</a:t>
            </a:r>
            <a:endParaRPr/>
          </a:p>
        </p:txBody>
      </p:sp>
      <p:sp>
        <p:nvSpPr>
          <p:cNvPr id="238" name="Google Shape;238;p18"/>
          <p:cNvSpPr txBox="1">
            <a:spLocks noGrp="1"/>
          </p:cNvSpPr>
          <p:nvPr>
            <p:ph type="body" idx="1"/>
          </p:nvPr>
        </p:nvSpPr>
        <p:spPr>
          <a:xfrm>
            <a:off x="518744" y="1129553"/>
            <a:ext cx="3977056" cy="3449702"/>
          </a:xfrm>
          <a:prstGeom prst="rect">
            <a:avLst/>
          </a:prstGeom>
          <a:noFill/>
          <a:ln>
            <a:noFill/>
          </a:ln>
        </p:spPr>
        <p:txBody>
          <a:bodyPr spcFirstLastPara="1" wrap="square" lIns="91425" tIns="45700" rIns="91425" bIns="45700" anchor="t" anchorCtr="0">
            <a:noAutofit/>
          </a:bodyPr>
          <a:lstStyle/>
          <a:p>
            <a:pPr marL="0" lvl="0" indent="0">
              <a:buNone/>
            </a:pPr>
            <a:r>
              <a:rPr lang="sv-SE" sz="1400" dirty="0">
                <a:latin typeface="Calibri" panose="020F0502020204030204" pitchFamily="34" charset="0"/>
                <a:cs typeface="Calibri" panose="020F0502020204030204" pitchFamily="34" charset="0"/>
              </a:rPr>
              <a:t>Steg 4: Nu går vi vidare – välj ett problem</a:t>
            </a:r>
            <a:r>
              <a:rPr lang="sv-SE" sz="1400" dirty="0">
                <a:highlight>
                  <a:schemeClr val="lt1"/>
                </a:highlight>
                <a:latin typeface="Calibri" panose="020F0502020204030204" pitchFamily="34" charset="0"/>
                <a:cs typeface="Calibri" panose="020F0502020204030204" pitchFamily="34" charset="0"/>
              </a:rPr>
              <a:t>! </a:t>
            </a:r>
          </a:p>
          <a:p>
            <a:pPr marL="0" lvl="0" indent="0">
              <a:buNone/>
            </a:pPr>
            <a:endParaRPr lang="sv-SE" sz="1400" dirty="0">
              <a:latin typeface="Calibri" panose="020F0502020204030204" pitchFamily="34" charset="0"/>
              <a:cs typeface="Calibri" panose="020F0502020204030204" pitchFamily="34" charset="0"/>
            </a:endParaRPr>
          </a:p>
          <a:p>
            <a:pPr marL="0" lvl="0" indent="0">
              <a:buNone/>
            </a:pPr>
            <a:r>
              <a:rPr lang="sv-SE" sz="1400" dirty="0">
                <a:latin typeface="Calibri" panose="020F0502020204030204" pitchFamily="34" charset="0"/>
                <a:cs typeface="Calibri" panose="020F0502020204030204" pitchFamily="34" charset="0"/>
              </a:rPr>
              <a:t>Nu ska ni tillsammans välja ut en utmaning att arbeta vidare med och fördjupa er i. Innan ni börjar rösta, tänk noga igenom följande enskilt:</a:t>
            </a:r>
          </a:p>
          <a:p>
            <a:pPr marL="285750" lvl="0" indent="-285750">
              <a:buFont typeface="Calibri"/>
              <a:buChar char="-"/>
            </a:pPr>
            <a:r>
              <a:rPr lang="sv-SE" sz="1400" dirty="0">
                <a:latin typeface="Calibri" panose="020F0502020204030204" pitchFamily="34" charset="0"/>
                <a:cs typeface="Calibri" panose="020F0502020204030204" pitchFamily="34" charset="0"/>
              </a:rPr>
              <a:t>Vilken utmaning skulle du vilja lära dig mer om?</a:t>
            </a:r>
          </a:p>
          <a:p>
            <a:pPr marL="285750" lvl="0" indent="-285750">
              <a:buFont typeface="Calibri"/>
              <a:buChar char="-"/>
            </a:pPr>
            <a:r>
              <a:rPr lang="sv-SE" sz="1400" dirty="0">
                <a:latin typeface="Calibri" panose="020F0502020204030204" pitchFamily="34" charset="0"/>
                <a:cs typeface="Calibri" panose="020F0502020204030204" pitchFamily="34" charset="0"/>
              </a:rPr>
              <a:t>Vilka utmaningar är det möjligt att forska kring och hitta information om? </a:t>
            </a:r>
          </a:p>
          <a:p>
            <a:pPr marL="285750" lvl="0" indent="-285750">
              <a:buFont typeface="Calibri"/>
              <a:buChar char="-"/>
            </a:pPr>
            <a:r>
              <a:rPr lang="sv-SE" sz="1400" dirty="0">
                <a:latin typeface="Calibri" panose="020F0502020204030204" pitchFamily="34" charset="0"/>
                <a:cs typeface="Calibri" panose="020F0502020204030204" pitchFamily="34" charset="0"/>
              </a:rPr>
              <a:t>Vilken utmaning skulle du kunna tänka dig att lösa? </a:t>
            </a:r>
          </a:p>
          <a:p>
            <a:pPr marL="285750" lvl="0" indent="-285750">
              <a:buFont typeface="Calibri"/>
              <a:buChar char="-"/>
            </a:pPr>
            <a:r>
              <a:rPr lang="sv-SE" sz="1400" dirty="0">
                <a:latin typeface="Calibri" panose="020F0502020204030204" pitchFamily="34" charset="0"/>
                <a:cs typeface="Calibri" panose="020F0502020204030204" pitchFamily="34" charset="0"/>
              </a:rPr>
              <a:t>Vilken utmaning tror du att ditt lag ska kunna hitta en innovativ lösning till? </a:t>
            </a:r>
          </a:p>
          <a:p>
            <a:pPr marL="285750" lvl="0" indent="-184150">
              <a:buNone/>
            </a:pPr>
            <a:endParaRPr lang="nb-NO" sz="1400" dirty="0">
              <a:latin typeface="Calibri" panose="020F0502020204030204" pitchFamily="34" charset="0"/>
              <a:cs typeface="Calibri" panose="020F0502020204030204" pitchFamily="34" charset="0"/>
            </a:endParaRPr>
          </a:p>
          <a:p>
            <a:pPr marL="0" lvl="0" indent="0" algn="l" rtl="0">
              <a:lnSpc>
                <a:spcPct val="100000"/>
              </a:lnSpc>
              <a:spcBef>
                <a:spcPts val="320"/>
              </a:spcBef>
              <a:spcAft>
                <a:spcPts val="0"/>
              </a:spcAft>
              <a:buSzPts val="1600"/>
              <a:buNone/>
            </a:pPr>
            <a:endParaRPr dirty="0">
              <a:latin typeface="Calibri" panose="020F0502020204030204" pitchFamily="34" charset="0"/>
              <a:cs typeface="Calibri" panose="020F0502020204030204" pitchFamily="34" charset="0"/>
              <a:sym typeface="Calibri"/>
            </a:endParaRPr>
          </a:p>
        </p:txBody>
      </p:sp>
      <p:pic>
        <p:nvPicPr>
          <p:cNvPr id="4" name="Google Shape;239;p18">
            <a:extLst>
              <a:ext uri="{FF2B5EF4-FFF2-40B4-BE49-F238E27FC236}">
                <a16:creationId xmlns:a16="http://schemas.microsoft.com/office/drawing/2014/main" id="{A63040CE-6335-A1DE-A28B-F3932A00FA2E}"/>
              </a:ext>
            </a:extLst>
          </p:cNvPr>
          <p:cNvPicPr preferRelativeResize="0">
            <a:picLocks noGrp="1"/>
          </p:cNvPicPr>
          <p:nvPr>
            <p:ph type="body" idx="2"/>
          </p:nvPr>
        </p:nvPicPr>
        <p:blipFill>
          <a:blip r:embed="rId3"/>
          <a:srcRect l="4152" r="4152"/>
          <a:stretch/>
        </p:blipFill>
        <p:spPr>
          <a:xfrm>
            <a:off x="4648200" y="1129553"/>
            <a:ext cx="4100513" cy="34497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9"/>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p>
            <a:pPr lvl="0"/>
            <a:r>
              <a:rPr lang="sv-SE" sz="2000" dirty="0"/>
              <a:t>Välj utmaning, definiera en problemställning och utforska lösningar</a:t>
            </a:r>
          </a:p>
        </p:txBody>
      </p:sp>
      <p:sp>
        <p:nvSpPr>
          <p:cNvPr id="246" name="Google Shape;246;p19"/>
          <p:cNvSpPr txBox="1">
            <a:spLocks noGrp="1"/>
          </p:cNvSpPr>
          <p:nvPr>
            <p:ph type="body" idx="1"/>
          </p:nvPr>
        </p:nvSpPr>
        <p:spPr>
          <a:xfrm>
            <a:off x="518744" y="1025488"/>
            <a:ext cx="8229600" cy="3911637"/>
          </a:xfrm>
          <a:prstGeom prst="rect">
            <a:avLst/>
          </a:prstGeom>
          <a:noFill/>
          <a:ln>
            <a:noFill/>
          </a:ln>
        </p:spPr>
        <p:txBody>
          <a:bodyPr spcFirstLastPara="1" wrap="square" lIns="91425" tIns="45700" rIns="91425" bIns="45700" anchor="t" anchorCtr="0">
            <a:noAutofit/>
          </a:bodyPr>
          <a:lstStyle/>
          <a:p>
            <a:pPr marL="127000" lvl="0" indent="0">
              <a:buNone/>
            </a:pPr>
            <a:r>
              <a:rPr lang="sv-SE" dirty="0"/>
              <a:t>1. Välj utmaning: </a:t>
            </a:r>
          </a:p>
          <a:p>
            <a:pPr marL="127000" lvl="0" indent="0">
              <a:buNone/>
            </a:pPr>
            <a:endParaRPr lang="sv-SE" dirty="0"/>
          </a:p>
          <a:p>
            <a:pPr marL="127000" lvl="0" indent="0">
              <a:buNone/>
            </a:pPr>
            <a:r>
              <a:rPr lang="sv-SE" dirty="0"/>
              <a:t>2. Forska på/utforska idéen:</a:t>
            </a:r>
          </a:p>
          <a:p>
            <a:pPr marL="127000" lvl="0" indent="0">
              <a:buNone/>
            </a:pPr>
            <a:endParaRPr lang="sv-SE" dirty="0"/>
          </a:p>
          <a:p>
            <a:pPr marL="127000" lvl="0" indent="0">
              <a:buNone/>
            </a:pPr>
            <a:r>
              <a:rPr lang="sv-SE" dirty="0"/>
              <a:t>3. Definiera en problemställning: </a:t>
            </a:r>
            <a:endParaRPr lang="sv-SE" dirty="0">
              <a:highlight>
                <a:srgbClr val="FFFF00"/>
              </a:highlight>
            </a:endParaRPr>
          </a:p>
          <a:p>
            <a:pPr lvl="0" indent="-228600">
              <a:buNone/>
            </a:pPr>
            <a:endParaRPr lang="sv-SE" dirty="0"/>
          </a:p>
          <a:p>
            <a:pPr marL="127000" lvl="0" indent="0">
              <a:buNone/>
            </a:pPr>
            <a:r>
              <a:rPr lang="sv-SE" dirty="0"/>
              <a:t>4. Försök att hitta en lösning (prova, justera, prova igen osv): </a:t>
            </a:r>
          </a:p>
          <a:p>
            <a:pPr lvl="0" indent="-228600">
              <a:buNone/>
            </a:pPr>
            <a:endParaRPr lang="sv-SE" dirty="0"/>
          </a:p>
          <a:p>
            <a:pPr marL="127000" lvl="0" indent="0">
              <a:buNone/>
            </a:pPr>
            <a:r>
              <a:rPr lang="sv-SE" dirty="0"/>
              <a:t>5. Undersöka om det finns andra lösningar: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7" name="Google Shape;57;gc6f5c778a4_0_6"/>
          <p:cNvPicPr preferRelativeResize="0"/>
          <p:nvPr/>
        </p:nvPicPr>
        <p:blipFill>
          <a:blip r:embed="rId3"/>
          <a:srcRect/>
          <a:stretch/>
        </p:blipFill>
        <p:spPr>
          <a:xfrm>
            <a:off x="3327378" y="1526026"/>
            <a:ext cx="2763982" cy="2763982"/>
          </a:xfrm>
          <a:prstGeom prst="rect">
            <a:avLst/>
          </a:prstGeom>
          <a:noFill/>
          <a:ln>
            <a:noFill/>
          </a:ln>
        </p:spPr>
      </p:pic>
      <p:sp>
        <p:nvSpPr>
          <p:cNvPr id="58" name="Google Shape;58;gc6f5c778a4_0_6"/>
          <p:cNvSpPr/>
          <p:nvPr/>
        </p:nvSpPr>
        <p:spPr>
          <a:xfrm>
            <a:off x="6223329" y="1141420"/>
            <a:ext cx="2649441" cy="1172548"/>
          </a:xfrm>
          <a:prstGeom prst="roundRect">
            <a:avLst>
              <a:gd name="adj" fmla="val 16667"/>
            </a:avLst>
          </a:prstGeom>
          <a:solidFill>
            <a:srgbClr val="0166B3"/>
          </a:solidFill>
          <a:ln>
            <a:noFill/>
          </a:ln>
        </p:spPr>
        <p:txBody>
          <a:bodyPr spcFirstLastPara="1" wrap="square" lIns="91425" tIns="251975" rIns="91425" bIns="45700" anchor="ctr" anchorCtr="0">
            <a:noAutofit/>
          </a:bodyPr>
          <a:lstStyle/>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Välja ett problem</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Definiera en problemställning</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Utforska </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Hitta en lösning</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Presentera på turneringsdagen</a:t>
            </a:r>
          </a:p>
          <a:p>
            <a:pPr lvl="0">
              <a:buClr>
                <a:schemeClr val="lt1"/>
              </a:buClr>
              <a:buSzPts val="1200"/>
            </a:pPr>
            <a:endParaRPr sz="1400" b="0" i="0" u="none" strike="noStrike" cap="none" dirty="0">
              <a:solidFill>
                <a:schemeClr val="lt1"/>
              </a:solidFill>
              <a:latin typeface="Arial"/>
              <a:ea typeface="Arial"/>
              <a:cs typeface="Arial"/>
              <a:sym typeface="Arial"/>
            </a:endParaRPr>
          </a:p>
        </p:txBody>
      </p:sp>
      <p:sp>
        <p:nvSpPr>
          <p:cNvPr id="59" name="Google Shape;59;gc6f5c778a4_0_6"/>
          <p:cNvSpPr/>
          <p:nvPr/>
        </p:nvSpPr>
        <p:spPr>
          <a:xfrm>
            <a:off x="6223329" y="3316020"/>
            <a:ext cx="2649441" cy="1172548"/>
          </a:xfrm>
          <a:prstGeom prst="roundRect">
            <a:avLst>
              <a:gd name="adj" fmla="val 16667"/>
            </a:avLst>
          </a:prstGeom>
          <a:solidFill>
            <a:srgbClr val="007D40"/>
          </a:solidFill>
          <a:ln>
            <a:noFill/>
          </a:ln>
        </p:spPr>
        <p:txBody>
          <a:bodyPr spcFirstLastPara="1" wrap="square" lIns="91425" tIns="251975" rIns="91425" bIns="45700" anchor="ctr" anchorCtr="0">
            <a:noAutofit/>
          </a:bodyPr>
          <a:lstStyle/>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Köra roboten på robotbanan både som övning och på turneringsdagen</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Minst tre robotmatcher</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Varje robotmatch varar i 2,5 minut</a:t>
            </a:r>
          </a:p>
          <a:p>
            <a:pPr lvl="0">
              <a:buClr>
                <a:schemeClr val="lt1"/>
              </a:buClr>
              <a:buSzPts val="1200"/>
            </a:pPr>
            <a:endParaRPr sz="1400" b="0" i="0" u="none" strike="noStrike" cap="none" dirty="0">
              <a:solidFill>
                <a:schemeClr val="lt1"/>
              </a:solidFill>
              <a:latin typeface="Arial"/>
              <a:ea typeface="Arial"/>
              <a:cs typeface="Arial"/>
              <a:sym typeface="Arial"/>
            </a:endParaRPr>
          </a:p>
        </p:txBody>
      </p:sp>
      <p:sp>
        <p:nvSpPr>
          <p:cNvPr id="60" name="Google Shape;60;gc6f5c778a4_0_6"/>
          <p:cNvSpPr/>
          <p:nvPr/>
        </p:nvSpPr>
        <p:spPr>
          <a:xfrm>
            <a:off x="271231" y="1141420"/>
            <a:ext cx="2763982" cy="1172548"/>
          </a:xfrm>
          <a:prstGeom prst="roundRect">
            <a:avLst>
              <a:gd name="adj" fmla="val 16667"/>
            </a:avLst>
          </a:prstGeom>
          <a:solidFill>
            <a:srgbClr val="51B747"/>
          </a:solidFill>
          <a:ln>
            <a:noFill/>
          </a:ln>
        </p:spPr>
        <p:txBody>
          <a:bodyPr spcFirstLastPara="1" wrap="square" lIns="91425" tIns="251975" rIns="91425" bIns="45700" anchor="ctr" anchorCtr="0">
            <a:noAutofit/>
          </a:bodyPr>
          <a:lstStyle/>
          <a:p>
            <a:pPr marL="171450" lvl="0" indent="-171450">
              <a:buClr>
                <a:schemeClr val="bg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Designa en robot</a:t>
            </a:r>
          </a:p>
          <a:p>
            <a:pPr marL="171450" lvl="0" indent="-171450">
              <a:buClr>
                <a:schemeClr val="bg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Programmera roboten</a:t>
            </a:r>
          </a:p>
          <a:p>
            <a:pPr marL="171450" lvl="0" indent="-171450">
              <a:buClr>
                <a:schemeClr val="bg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Presentera design och programmering på turneringsdagen</a:t>
            </a:r>
            <a:endParaRPr lang="sv-SE" sz="1200" b="0" i="0" u="none" strike="noStrike" cap="none" dirty="0">
              <a:solidFill>
                <a:schemeClr val="lt1"/>
              </a:solidFill>
              <a:latin typeface="Calibri" panose="020F0502020204030204" pitchFamily="34" charset="0"/>
              <a:cs typeface="Calibri" panose="020F0502020204030204" pitchFamily="34" charset="0"/>
              <a:sym typeface="Arial"/>
            </a:endParaRPr>
          </a:p>
          <a:p>
            <a:pPr marL="171450" lvl="0" indent="-171450">
              <a:buClr>
                <a:schemeClr val="bg1"/>
              </a:buClr>
              <a:buSzPts val="1200"/>
              <a:buFont typeface="Wingdings" pitchFamily="2" charset="2"/>
              <a:buChar char="ü"/>
            </a:pPr>
            <a:endParaRPr sz="1400" b="0" i="0" u="none" strike="noStrike" cap="none" dirty="0">
              <a:solidFill>
                <a:schemeClr val="lt1"/>
              </a:solidFill>
              <a:latin typeface="Arial"/>
              <a:ea typeface="Arial"/>
              <a:cs typeface="Arial"/>
              <a:sym typeface="Arial"/>
            </a:endParaRPr>
          </a:p>
        </p:txBody>
      </p:sp>
      <p:sp>
        <p:nvSpPr>
          <p:cNvPr id="61" name="Google Shape;61;gc6f5c778a4_0_6"/>
          <p:cNvSpPr/>
          <p:nvPr/>
        </p:nvSpPr>
        <p:spPr>
          <a:xfrm>
            <a:off x="271231" y="3110948"/>
            <a:ext cx="2763982" cy="1383312"/>
          </a:xfrm>
          <a:prstGeom prst="roundRect">
            <a:avLst>
              <a:gd name="adj" fmla="val 16667"/>
            </a:avLst>
          </a:prstGeom>
          <a:solidFill>
            <a:srgbClr val="ED1C24"/>
          </a:solidFill>
          <a:ln>
            <a:noFill/>
          </a:ln>
        </p:spPr>
        <p:txBody>
          <a:bodyPr spcFirstLastPara="1" wrap="square" lIns="91425" tIns="251975" rIns="91425" bIns="45700" anchor="ctr" anchorCtr="0">
            <a:noAutofit/>
          </a:bodyPr>
          <a:lstStyle/>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Upptäcka</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Innovation</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Påverkan</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Inkludering</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Samarbete</a:t>
            </a:r>
          </a:p>
          <a:p>
            <a:pPr marL="171450" lvl="0" indent="-171450">
              <a:buClr>
                <a:schemeClr val="lt1"/>
              </a:buClr>
              <a:buSzPts val="1200"/>
              <a:buFont typeface="Wingdings" pitchFamily="2" charset="2"/>
              <a:buChar char="ü"/>
            </a:pPr>
            <a:r>
              <a:rPr lang="sv-SE" sz="1200" dirty="0">
                <a:solidFill>
                  <a:schemeClr val="lt1"/>
                </a:solidFill>
                <a:latin typeface="Calibri" panose="020F0502020204030204" pitchFamily="34" charset="0"/>
                <a:cs typeface="Calibri" panose="020F0502020204030204" pitchFamily="34" charset="0"/>
              </a:rPr>
              <a:t>Kul!</a:t>
            </a:r>
          </a:p>
          <a:p>
            <a:pPr lvl="0">
              <a:buClr>
                <a:schemeClr val="lt1"/>
              </a:buClr>
              <a:buSzPts val="1200"/>
            </a:pPr>
            <a:endParaRPr lang="nb-NO" sz="1200" dirty="0">
              <a:solidFill>
                <a:schemeClr val="lt1"/>
              </a:solidFill>
            </a:endParaRPr>
          </a:p>
        </p:txBody>
      </p:sp>
      <p:sp>
        <p:nvSpPr>
          <p:cNvPr id="10" name="Google Shape;56;gc6f5c778a4_0_6">
            <a:extLst>
              <a:ext uri="{FF2B5EF4-FFF2-40B4-BE49-F238E27FC236}">
                <a16:creationId xmlns:a16="http://schemas.microsoft.com/office/drawing/2014/main" id="{4B9F4777-B002-544D-986C-50D3E0EA7B80}"/>
              </a:ext>
            </a:extLst>
          </p:cNvPr>
          <p:cNvSpPr txBox="1"/>
          <p:nvPr/>
        </p:nvSpPr>
        <p:spPr>
          <a:xfrm>
            <a:off x="518744" y="340199"/>
            <a:ext cx="3799111" cy="523190"/>
          </a:xfrm>
          <a:prstGeom prst="rect">
            <a:avLst/>
          </a:prstGeom>
          <a:noFill/>
          <a:ln>
            <a:noFill/>
          </a:ln>
        </p:spPr>
        <p:txBody>
          <a:bodyPr spcFirstLastPara="1" wrap="square" lIns="91425" tIns="91425" rIns="91425" bIns="91425" anchor="t" anchorCtr="0">
            <a:spAutoFit/>
          </a:bodyPr>
          <a:lstStyle/>
          <a:p>
            <a:pPr lvl="0">
              <a:buSzPts val="2200"/>
            </a:pPr>
            <a:r>
              <a:rPr lang="sv-SE" sz="2200" i="1" dirty="0">
                <a:solidFill>
                  <a:schemeClr val="dk1"/>
                </a:solidFill>
                <a:latin typeface="Calibri"/>
                <a:ea typeface="Calibri"/>
                <a:cs typeface="Calibri"/>
                <a:sym typeface="Calibri"/>
              </a:rPr>
              <a:t>Vad är FIRST LEGO League?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 name="Google Shape;152;p9">
            <a:extLst>
              <a:ext uri="{FF2B5EF4-FFF2-40B4-BE49-F238E27FC236}">
                <a16:creationId xmlns:a16="http://schemas.microsoft.com/office/drawing/2014/main" id="{864B0B3A-B1BA-4A9F-DA21-A28289E934CD}"/>
              </a:ext>
            </a:extLst>
          </p:cNvPr>
          <p:cNvPicPr preferRelativeResize="0"/>
          <p:nvPr/>
        </p:nvPicPr>
        <p:blipFill>
          <a:blip r:embed="rId3"/>
          <a:srcRect t="9818" b="9818"/>
          <a:stretch/>
        </p:blipFill>
        <p:spPr>
          <a:xfrm>
            <a:off x="0" y="838454"/>
            <a:ext cx="9144000" cy="4132708"/>
          </a:xfrm>
          <a:prstGeom prst="rect">
            <a:avLst/>
          </a:prstGeom>
          <a:noFill/>
          <a:ln>
            <a:noFill/>
          </a:ln>
        </p:spPr>
      </p:pic>
      <p:sp>
        <p:nvSpPr>
          <p:cNvPr id="253" name="Google Shape;253;p20"/>
          <p:cNvSpPr txBox="1">
            <a:spLocks noGrp="1"/>
          </p:cNvSpPr>
          <p:nvPr>
            <p:ph type="title"/>
          </p:nvPr>
        </p:nvSpPr>
        <p:spPr>
          <a:xfrm>
            <a:off x="518744" y="206375"/>
            <a:ext cx="8229600" cy="857250"/>
          </a:xfrm>
          <a:prstGeom prst="rect">
            <a:avLst/>
          </a:prstGeom>
          <a:noFill/>
          <a:ln>
            <a:noFill/>
          </a:ln>
        </p:spPr>
        <p:txBody>
          <a:bodyPr spcFirstLastPara="1" wrap="square" lIns="91425" tIns="45700" rIns="91425" bIns="45700" anchor="ctr" anchorCtr="0">
            <a:noAutofit/>
          </a:bodyPr>
          <a:lstStyle/>
          <a:p>
            <a:pPr lvl="0"/>
            <a:r>
              <a:rPr lang="sv-SE" dirty="0"/>
              <a:t>Frågor för reflektion och för att ta reda på hur ni går vidare! </a:t>
            </a:r>
          </a:p>
        </p:txBody>
      </p:sp>
      <p:sp>
        <p:nvSpPr>
          <p:cNvPr id="254" name="Google Shape;254;p20"/>
          <p:cNvSpPr/>
          <p:nvPr/>
        </p:nvSpPr>
        <p:spPr>
          <a:xfrm>
            <a:off x="379406" y="1357460"/>
            <a:ext cx="8236693" cy="2997724"/>
          </a:xfrm>
          <a:prstGeom prst="rect">
            <a:avLst/>
          </a:prstGeom>
          <a:solidFill>
            <a:schemeClr val="lt1">
              <a:alpha val="9014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55" name="Google Shape;255;p20"/>
          <p:cNvSpPr txBox="1">
            <a:spLocks noGrp="1"/>
          </p:cNvSpPr>
          <p:nvPr>
            <p:ph type="body" idx="1"/>
          </p:nvPr>
        </p:nvSpPr>
        <p:spPr>
          <a:xfrm>
            <a:off x="518744" y="1655775"/>
            <a:ext cx="8229600" cy="3487725"/>
          </a:xfrm>
          <a:prstGeom prst="rect">
            <a:avLst/>
          </a:prstGeom>
          <a:noFill/>
          <a:ln>
            <a:noFill/>
          </a:ln>
        </p:spPr>
        <p:txBody>
          <a:bodyPr spcFirstLastPara="1" wrap="square" lIns="91425" tIns="45700" rIns="91425" bIns="45700" anchor="t" anchorCtr="0">
            <a:noAutofit/>
          </a:bodyPr>
          <a:lstStyle/>
          <a:p>
            <a:pPr lvl="0"/>
            <a:r>
              <a:rPr lang="sv-SE" dirty="0"/>
              <a:t>Vem är målgruppen för lösningen? </a:t>
            </a:r>
          </a:p>
          <a:p>
            <a:pPr lvl="0"/>
            <a:r>
              <a:rPr lang="sv-SE" dirty="0"/>
              <a:t>Kan vi berätta om utmaningen/problemet/lösningen till någon från målgruppen för att </a:t>
            </a:r>
            <a:br>
              <a:rPr lang="sv-SE" dirty="0"/>
            </a:br>
            <a:r>
              <a:rPr lang="sv-SE" dirty="0"/>
              <a:t>få tips?</a:t>
            </a:r>
          </a:p>
          <a:p>
            <a:pPr lvl="0"/>
            <a:r>
              <a:rPr lang="sv-SE" dirty="0"/>
              <a:t>Finns det goda källor/experter vi kan ställa frågor till eller be om hjälp? </a:t>
            </a:r>
          </a:p>
          <a:p>
            <a:pPr lvl="0"/>
            <a:r>
              <a:rPr lang="sv-SE" dirty="0"/>
              <a:t>Finns det existerande lösningar? Kan någon av dessa förbättras? Förbättring är också innovation.  </a:t>
            </a:r>
          </a:p>
          <a:p>
            <a:pPr lvl="0"/>
            <a:r>
              <a:rPr lang="sv-SE" dirty="0"/>
              <a:t>Hur vill ni presentera lösningen? Vill ni göra en modell eller prototyp? Vem kan ni </a:t>
            </a:r>
            <a:br>
              <a:rPr lang="sv-SE" dirty="0"/>
            </a:br>
            <a:r>
              <a:rPr lang="sv-SE" dirty="0"/>
              <a:t>eventuellt få hjälp av?</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d21d225f6c_0_4"/>
          <p:cNvPicPr preferRelativeResize="0"/>
          <p:nvPr/>
        </p:nvPicPr>
        <p:blipFill rotWithShape="1">
          <a:blip r:embed="rId3">
            <a:alphaModFix/>
          </a:blip>
          <a:srcRect/>
          <a:stretch/>
        </p:blipFill>
        <p:spPr>
          <a:xfrm>
            <a:off x="-63075" y="1056071"/>
            <a:ext cx="9270150" cy="3902790"/>
          </a:xfrm>
          <a:prstGeom prst="rect">
            <a:avLst/>
          </a:prstGeom>
          <a:noFill/>
          <a:ln>
            <a:noFill/>
          </a:ln>
        </p:spPr>
      </p:pic>
      <p:sp>
        <p:nvSpPr>
          <p:cNvPr id="261" name="Google Shape;261;gd21d225f6c_0_4"/>
          <p:cNvSpPr txBox="1">
            <a:spLocks noGrp="1"/>
          </p:cNvSpPr>
          <p:nvPr>
            <p:ph type="body" idx="1"/>
          </p:nvPr>
        </p:nvSpPr>
        <p:spPr>
          <a:xfrm>
            <a:off x="457200" y="1272522"/>
            <a:ext cx="8229600" cy="3487800"/>
          </a:xfrm>
          <a:prstGeom prst="rect">
            <a:avLst/>
          </a:prstGeom>
          <a:noFill/>
          <a:ln>
            <a:noFill/>
          </a:ln>
        </p:spPr>
        <p:txBody>
          <a:bodyPr spcFirstLastPara="1" wrap="square" lIns="91425" tIns="45700" rIns="91425" bIns="45700" anchor="t" anchorCtr="0">
            <a:noAutofit/>
          </a:bodyPr>
          <a:lstStyle/>
          <a:p>
            <a:pPr marL="0" lvl="0" indent="0">
              <a:buClr>
                <a:schemeClr val="lt1"/>
              </a:buClr>
              <a:buNone/>
            </a:pPr>
            <a:endParaRPr lang="nb-NO" dirty="0">
              <a:solidFill>
                <a:schemeClr val="lt1"/>
              </a:solidFill>
              <a:latin typeface="Calibri" panose="020F0502020204030204" pitchFamily="34" charset="0"/>
              <a:ea typeface="Short Stack"/>
              <a:cs typeface="Calibri" panose="020F0502020204030204" pitchFamily="34" charset="0"/>
              <a:sym typeface="Short Stack"/>
            </a:endParaRPr>
          </a:p>
          <a:p>
            <a:pPr marL="285750" lvl="0" indent="-285750">
              <a:buClr>
                <a:schemeClr val="lt1"/>
              </a:buClr>
              <a:buFont typeface="Wingdings" pitchFamily="2" charset="2"/>
              <a:buChar char="q"/>
            </a:pPr>
            <a:r>
              <a:rPr lang="sv-SE" dirty="0">
                <a:solidFill>
                  <a:schemeClr val="lt1"/>
                </a:solidFill>
                <a:latin typeface="Calibri" panose="020F0502020204030204" pitchFamily="34" charset="0"/>
                <a:ea typeface="Short Stack"/>
                <a:cs typeface="Calibri" panose="020F0502020204030204" pitchFamily="34" charset="0"/>
                <a:sym typeface="Short Stack"/>
              </a:rPr>
              <a:t>Vilka målsättningar ska vi ha? </a:t>
            </a:r>
            <a:br>
              <a:rPr lang="sv-SE" dirty="0">
                <a:solidFill>
                  <a:schemeClr val="lt1"/>
                </a:solidFill>
                <a:latin typeface="Calibri" panose="020F0502020204030204" pitchFamily="34" charset="0"/>
                <a:ea typeface="Short Stack"/>
                <a:cs typeface="Calibri" panose="020F0502020204030204" pitchFamily="34" charset="0"/>
                <a:sym typeface="Short Stack"/>
              </a:rPr>
            </a:br>
            <a:r>
              <a:rPr lang="sv-SE" sz="1200" dirty="0">
                <a:solidFill>
                  <a:schemeClr val="lt1"/>
                </a:solidFill>
                <a:latin typeface="Calibri" panose="020F0502020204030204" pitchFamily="34" charset="0"/>
                <a:ea typeface="Short Stack"/>
                <a:cs typeface="Calibri" panose="020F0502020204030204" pitchFamily="34" charset="0"/>
                <a:sym typeface="Short Stack"/>
              </a:rPr>
              <a:t>(Tex klara av alla leveranser/delar)</a:t>
            </a:r>
          </a:p>
          <a:p>
            <a:pPr marL="285750" lvl="0" indent="-285750">
              <a:buClr>
                <a:schemeClr val="lt1"/>
              </a:buClr>
              <a:buFont typeface="Wingdings" pitchFamily="2" charset="2"/>
              <a:buChar char="q"/>
            </a:pPr>
            <a:r>
              <a:rPr lang="sv-SE" dirty="0">
                <a:solidFill>
                  <a:schemeClr val="lt1"/>
                </a:solidFill>
                <a:latin typeface="Calibri" panose="020F0502020204030204" pitchFamily="34" charset="0"/>
                <a:ea typeface="Short Stack"/>
                <a:cs typeface="Calibri" panose="020F0502020204030204" pitchFamily="34" charset="0"/>
                <a:sym typeface="Short Stack"/>
              </a:rPr>
              <a:t>Vilka delmål ska vi sätta upp? </a:t>
            </a:r>
            <a:br>
              <a:rPr lang="sv-SE" dirty="0">
                <a:solidFill>
                  <a:schemeClr val="lt1"/>
                </a:solidFill>
                <a:latin typeface="Calibri" panose="020F0502020204030204" pitchFamily="34" charset="0"/>
                <a:ea typeface="Short Stack"/>
                <a:cs typeface="Calibri" panose="020F0502020204030204" pitchFamily="34" charset="0"/>
                <a:sym typeface="Short Stack"/>
              </a:rPr>
            </a:br>
            <a:r>
              <a:rPr lang="sv-SE" sz="1200" dirty="0">
                <a:solidFill>
                  <a:schemeClr val="lt1"/>
                </a:solidFill>
                <a:latin typeface="Calibri" panose="020F0502020204030204" pitchFamily="34" charset="0"/>
                <a:ea typeface="Short Stack"/>
                <a:cs typeface="Calibri" panose="020F0502020204030204" pitchFamily="34" charset="0"/>
                <a:sym typeface="Short Stack"/>
              </a:rPr>
              <a:t>(fördela roller, skapa en problemställning/kartlägga kontaktpersoner inför årets tema/lösa ett uppdrag på robotbordet)</a:t>
            </a:r>
          </a:p>
          <a:p>
            <a:pPr marL="285750" lvl="0" indent="-285750">
              <a:buClr>
                <a:schemeClr val="lt1"/>
              </a:buClr>
              <a:buFont typeface="Wingdings" pitchFamily="2" charset="2"/>
              <a:buChar char="q"/>
            </a:pPr>
            <a:r>
              <a:rPr lang="sv-SE" dirty="0">
                <a:solidFill>
                  <a:schemeClr val="lt1"/>
                </a:solidFill>
                <a:latin typeface="Calibri" panose="020F0502020204030204" pitchFamily="34" charset="0"/>
                <a:ea typeface="Short Stack"/>
                <a:cs typeface="Calibri" panose="020F0502020204030204" pitchFamily="34" charset="0"/>
                <a:sym typeface="Short Stack"/>
              </a:rPr>
              <a:t>Hur ska vi använda tiden vi har fram till turneringen? </a:t>
            </a:r>
            <a:br>
              <a:rPr lang="sv-SE" dirty="0">
                <a:solidFill>
                  <a:schemeClr val="lt1"/>
                </a:solidFill>
                <a:latin typeface="Calibri" panose="020F0502020204030204" pitchFamily="34" charset="0"/>
                <a:ea typeface="Short Stack"/>
                <a:cs typeface="Calibri" panose="020F0502020204030204" pitchFamily="34" charset="0"/>
                <a:sym typeface="Short Stack"/>
              </a:rPr>
            </a:br>
            <a:r>
              <a:rPr lang="sv-SE" sz="1200" dirty="0">
                <a:solidFill>
                  <a:schemeClr val="lt1"/>
                </a:solidFill>
                <a:latin typeface="Calibri" panose="020F0502020204030204" pitchFamily="34" charset="0"/>
                <a:ea typeface="Short Stack"/>
                <a:cs typeface="Calibri" panose="020F0502020204030204" pitchFamily="34" charset="0"/>
                <a:sym typeface="Short Stack"/>
              </a:rPr>
              <a:t>(när kan ni arbeta med FLL, och vilka frister ska ni sätta för de olika leveranserna/målen? Det kan vara klokt att ändra dessa eftersom ni uppnår delmål, löser en utmaning) </a:t>
            </a:r>
          </a:p>
          <a:p>
            <a:pPr marL="285750" lvl="0" indent="-285750">
              <a:buClr>
                <a:schemeClr val="lt1"/>
              </a:buClr>
              <a:buFont typeface="Wingdings" pitchFamily="2" charset="2"/>
              <a:buChar char="q"/>
            </a:pPr>
            <a:r>
              <a:rPr lang="sv-SE" dirty="0">
                <a:solidFill>
                  <a:schemeClr val="lt1"/>
                </a:solidFill>
                <a:latin typeface="Calibri" panose="020F0502020204030204" pitchFamily="34" charset="0"/>
                <a:ea typeface="Short Stack"/>
                <a:cs typeface="Calibri" panose="020F0502020204030204" pitchFamily="34" charset="0"/>
                <a:sym typeface="Short Stack"/>
              </a:rPr>
              <a:t>Vilka roller ska lagmedlemmarna ha? </a:t>
            </a:r>
            <a:br>
              <a:rPr lang="sv-SE" dirty="0">
                <a:solidFill>
                  <a:schemeClr val="lt1"/>
                </a:solidFill>
                <a:latin typeface="Calibri" panose="020F0502020204030204" pitchFamily="34" charset="0"/>
                <a:ea typeface="Short Stack"/>
                <a:cs typeface="Calibri" panose="020F0502020204030204" pitchFamily="34" charset="0"/>
                <a:sym typeface="Short Stack"/>
              </a:rPr>
            </a:br>
            <a:r>
              <a:rPr lang="sv-SE" sz="1200" dirty="0">
                <a:solidFill>
                  <a:schemeClr val="lt1"/>
                </a:solidFill>
                <a:latin typeface="Calibri" panose="020F0502020204030204" pitchFamily="34" charset="0"/>
                <a:ea typeface="Short Stack"/>
                <a:cs typeface="Calibri" panose="020F0502020204030204" pitchFamily="34" charset="0"/>
                <a:sym typeface="Short Stack"/>
              </a:rPr>
              <a:t>(Vilket ansvar ska var och en av dem ha? Vad är deras styrkor? Vad önskar de lära sig mer om?)</a:t>
            </a:r>
          </a:p>
          <a:p>
            <a:pPr marL="285750" lvl="0" indent="-285750">
              <a:buClr>
                <a:schemeClr val="lt1"/>
              </a:buClr>
              <a:buFont typeface="Wingdings" pitchFamily="2" charset="2"/>
              <a:buChar char="q"/>
            </a:pPr>
            <a:r>
              <a:rPr lang="sv-SE" dirty="0">
                <a:solidFill>
                  <a:schemeClr val="lt1"/>
                </a:solidFill>
                <a:latin typeface="Calibri" panose="020F0502020204030204" pitchFamily="34" charset="0"/>
                <a:ea typeface="Short Stack"/>
                <a:cs typeface="Calibri" panose="020F0502020204030204" pitchFamily="34" charset="0"/>
                <a:sym typeface="Short Stack"/>
              </a:rPr>
              <a:t>Hur ska vi använda de sista veckorna? </a:t>
            </a:r>
            <a:br>
              <a:rPr lang="sv-SE" dirty="0">
                <a:solidFill>
                  <a:schemeClr val="lt1"/>
                </a:solidFill>
                <a:latin typeface="Calibri" panose="020F0502020204030204" pitchFamily="34" charset="0"/>
                <a:ea typeface="Short Stack"/>
                <a:cs typeface="Calibri" panose="020F0502020204030204" pitchFamily="34" charset="0"/>
                <a:sym typeface="Short Stack"/>
              </a:rPr>
            </a:br>
            <a:r>
              <a:rPr lang="sv-SE" sz="1200" dirty="0">
                <a:solidFill>
                  <a:schemeClr val="lt1"/>
                </a:solidFill>
                <a:latin typeface="Calibri" panose="020F0502020204030204" pitchFamily="34" charset="0"/>
                <a:ea typeface="Short Stack"/>
                <a:cs typeface="Calibri" panose="020F0502020204030204" pitchFamily="34" charset="0"/>
                <a:sym typeface="Short Stack"/>
              </a:rPr>
              <a:t>(Vill ni hålla ett genrep inför någon annan? Sätt upp mål för dessa veckorna med.)</a:t>
            </a:r>
          </a:p>
        </p:txBody>
      </p:sp>
      <p:sp>
        <p:nvSpPr>
          <p:cNvPr id="262" name="Google Shape;262;gd21d225f6c_0_4"/>
          <p:cNvSpPr/>
          <p:nvPr/>
        </p:nvSpPr>
        <p:spPr>
          <a:xfrm>
            <a:off x="529624" y="392231"/>
            <a:ext cx="3199816" cy="430887"/>
          </a:xfrm>
          <a:prstGeom prst="rect">
            <a:avLst/>
          </a:prstGeom>
          <a:noFill/>
          <a:ln>
            <a:noFill/>
          </a:ln>
        </p:spPr>
        <p:txBody>
          <a:bodyPr spcFirstLastPara="1" wrap="square" lIns="91425" tIns="45700" rIns="91425" bIns="45700" anchor="t" anchorCtr="0">
            <a:spAutoFit/>
          </a:bodyPr>
          <a:lstStyle/>
          <a:p>
            <a:pPr lvl="0"/>
            <a:r>
              <a:rPr lang="nb-NO" sz="2200" i="1">
                <a:solidFill>
                  <a:schemeClr val="dk1"/>
                </a:solidFill>
                <a:latin typeface="Calibri"/>
                <a:ea typeface="Calibri"/>
                <a:cs typeface="Calibri"/>
                <a:sym typeface="Calibri"/>
              </a:rPr>
              <a:t>Våra mål! </a:t>
            </a:r>
            <a:endParaRPr lang="nb-NO" sz="2200" i="1">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c6f5c778a4_0_38"/>
          <p:cNvSpPr/>
          <p:nvPr/>
        </p:nvSpPr>
        <p:spPr>
          <a:xfrm>
            <a:off x="518744" y="2278039"/>
            <a:ext cx="4336061" cy="230121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342900" lvl="0" indent="-342900">
              <a:buClr>
                <a:schemeClr val="lt1"/>
              </a:buClr>
              <a:buSzPts val="1200"/>
              <a:buFont typeface="Arial"/>
              <a:buChar char="•"/>
            </a:pPr>
            <a:r>
              <a:rPr lang="sv-SE" sz="1200" b="1" dirty="0">
                <a:solidFill>
                  <a:schemeClr val="lt1"/>
                </a:solidFill>
                <a:latin typeface="Calibri" panose="020F0502020204030204" pitchFamily="34" charset="0"/>
                <a:cs typeface="Calibri" panose="020F0502020204030204" pitchFamily="34" charset="0"/>
              </a:rPr>
              <a:t>Upptäcka: </a:t>
            </a:r>
            <a:r>
              <a:rPr lang="sv-SE" sz="1200" dirty="0">
                <a:solidFill>
                  <a:schemeClr val="lt1"/>
                </a:solidFill>
                <a:latin typeface="Calibri" panose="020F0502020204030204" pitchFamily="34" charset="0"/>
                <a:cs typeface="Calibri" panose="020F0502020204030204" pitchFamily="34" charset="0"/>
              </a:rPr>
              <a:t>Vi utforskar nya kunskaper och idéer</a:t>
            </a:r>
          </a:p>
          <a:p>
            <a:pPr marL="342900" lvl="0" indent="-342900">
              <a:buClr>
                <a:schemeClr val="lt1"/>
              </a:buClr>
              <a:buSzPts val="1200"/>
              <a:buFont typeface="Arial"/>
              <a:buChar char="•"/>
            </a:pPr>
            <a:r>
              <a:rPr lang="sv-SE" sz="1200" b="1" dirty="0">
                <a:solidFill>
                  <a:schemeClr val="lt1"/>
                </a:solidFill>
                <a:latin typeface="Calibri" panose="020F0502020204030204" pitchFamily="34" charset="0"/>
                <a:cs typeface="Calibri" panose="020F0502020204030204" pitchFamily="34" charset="0"/>
              </a:rPr>
              <a:t>Innovation: </a:t>
            </a:r>
            <a:r>
              <a:rPr lang="sv-SE" sz="1200" dirty="0">
                <a:solidFill>
                  <a:schemeClr val="lt1"/>
                </a:solidFill>
                <a:latin typeface="Calibri" panose="020F0502020204030204" pitchFamily="34" charset="0"/>
                <a:cs typeface="Calibri" panose="020F0502020204030204" pitchFamily="34" charset="0"/>
              </a:rPr>
              <a:t>Vi använder kreativitet och uthållighet för att lösa utmaningar </a:t>
            </a:r>
          </a:p>
          <a:p>
            <a:pPr marL="342900" lvl="0" indent="-342900">
              <a:buClr>
                <a:schemeClr val="lt1"/>
              </a:buClr>
              <a:buSzPts val="1200"/>
              <a:buFont typeface="Arial"/>
              <a:buChar char="•"/>
            </a:pPr>
            <a:r>
              <a:rPr lang="sv-SE" sz="1200" b="1" dirty="0">
                <a:solidFill>
                  <a:schemeClr val="lt1"/>
                </a:solidFill>
                <a:latin typeface="Calibri" panose="020F0502020204030204" pitchFamily="34" charset="0"/>
                <a:cs typeface="Calibri" panose="020F0502020204030204" pitchFamily="34" charset="0"/>
              </a:rPr>
              <a:t>Påverkan: </a:t>
            </a:r>
            <a:r>
              <a:rPr lang="sv-SE" sz="1200" dirty="0">
                <a:solidFill>
                  <a:schemeClr val="lt1"/>
                </a:solidFill>
                <a:latin typeface="Calibri" panose="020F0502020204030204" pitchFamily="34" charset="0"/>
                <a:cs typeface="Calibri" panose="020F0502020204030204" pitchFamily="34" charset="0"/>
              </a:rPr>
              <a:t>Vi använder det vi lär oss till att förbättra världen </a:t>
            </a:r>
          </a:p>
          <a:p>
            <a:pPr marL="342900" lvl="0" indent="-342900">
              <a:buClr>
                <a:schemeClr val="lt1"/>
              </a:buClr>
              <a:buSzPts val="1200"/>
              <a:buFont typeface="Arial"/>
              <a:buChar char="•"/>
            </a:pPr>
            <a:r>
              <a:rPr lang="sv-SE" sz="1200" b="1" dirty="0">
                <a:solidFill>
                  <a:schemeClr val="lt1"/>
                </a:solidFill>
                <a:latin typeface="Calibri" panose="020F0502020204030204" pitchFamily="34" charset="0"/>
                <a:cs typeface="Calibri" panose="020F0502020204030204" pitchFamily="34" charset="0"/>
              </a:rPr>
              <a:t>Inkludering: </a:t>
            </a:r>
            <a:r>
              <a:rPr lang="sv-SE" sz="1200" dirty="0">
                <a:solidFill>
                  <a:schemeClr val="lt1"/>
                </a:solidFill>
                <a:latin typeface="Calibri" panose="020F0502020204030204" pitchFamily="34" charset="0"/>
                <a:cs typeface="Calibri" panose="020F0502020204030204" pitchFamily="34" charset="0"/>
              </a:rPr>
              <a:t>Vi respekterar varandra och varandras olikheter</a:t>
            </a:r>
          </a:p>
          <a:p>
            <a:pPr marL="342900" lvl="0" indent="-342900">
              <a:buClr>
                <a:schemeClr val="lt1"/>
              </a:buClr>
              <a:buSzPts val="1200"/>
              <a:buFont typeface="Arial"/>
              <a:buChar char="•"/>
            </a:pPr>
            <a:r>
              <a:rPr lang="sv-SE" sz="1200" b="1" dirty="0">
                <a:solidFill>
                  <a:schemeClr val="lt1"/>
                </a:solidFill>
                <a:latin typeface="Calibri" panose="020F0502020204030204" pitchFamily="34" charset="0"/>
                <a:cs typeface="Calibri" panose="020F0502020204030204" pitchFamily="34" charset="0"/>
              </a:rPr>
              <a:t>Samarbete: </a:t>
            </a:r>
            <a:r>
              <a:rPr lang="sv-SE" sz="1200" dirty="0">
                <a:solidFill>
                  <a:schemeClr val="lt1"/>
                </a:solidFill>
                <a:latin typeface="Calibri" panose="020F0502020204030204" pitchFamily="34" charset="0"/>
                <a:cs typeface="Calibri" panose="020F0502020204030204" pitchFamily="34" charset="0"/>
              </a:rPr>
              <a:t>Vi är starkare när vi arbetar tillsammans </a:t>
            </a:r>
          </a:p>
          <a:p>
            <a:pPr marL="342900" lvl="0" indent="-342900">
              <a:buClr>
                <a:schemeClr val="lt1"/>
              </a:buClr>
              <a:buSzPts val="1200"/>
              <a:buFont typeface="Arial"/>
              <a:buChar char="•"/>
            </a:pPr>
            <a:r>
              <a:rPr lang="sv-SE" sz="1200" b="1" dirty="0">
                <a:solidFill>
                  <a:schemeClr val="lt1"/>
                </a:solidFill>
                <a:latin typeface="Calibri" panose="020F0502020204030204" pitchFamily="34" charset="0"/>
                <a:cs typeface="Calibri" panose="020F0502020204030204" pitchFamily="34" charset="0"/>
              </a:rPr>
              <a:t>Kul!: </a:t>
            </a:r>
            <a:r>
              <a:rPr lang="sv-SE" sz="1200" dirty="0">
                <a:solidFill>
                  <a:schemeClr val="lt1"/>
                </a:solidFill>
                <a:latin typeface="Calibri" panose="020F0502020204030204" pitchFamily="34" charset="0"/>
                <a:cs typeface="Calibri" panose="020F0502020204030204" pitchFamily="34" charset="0"/>
              </a:rPr>
              <a:t>Vi har det kul!</a:t>
            </a:r>
          </a:p>
        </p:txBody>
      </p:sp>
      <p:sp>
        <p:nvSpPr>
          <p:cNvPr id="68" name="Google Shape;68;gc6f5c778a4_0_38"/>
          <p:cNvSpPr txBox="1">
            <a:spLocks noGrp="1"/>
          </p:cNvSpPr>
          <p:nvPr>
            <p:ph type="title"/>
          </p:nvPr>
        </p:nvSpPr>
        <p:spPr>
          <a:xfrm>
            <a:off x="518744" y="153650"/>
            <a:ext cx="8229600" cy="857400"/>
          </a:xfrm>
          <a:prstGeom prst="rect">
            <a:avLst/>
          </a:prstGeom>
          <a:noFill/>
          <a:ln>
            <a:noFill/>
          </a:ln>
        </p:spPr>
        <p:txBody>
          <a:bodyPr spcFirstLastPara="1" wrap="square" lIns="91425" tIns="45700" rIns="91425" bIns="45700" anchor="ctr" anchorCtr="0">
            <a:noAutofit/>
          </a:bodyPr>
          <a:lstStyle/>
          <a:p>
            <a:pPr lvl="0"/>
            <a:r>
              <a:rPr lang="sv-SE" dirty="0"/>
              <a:t>Kärnvärden</a:t>
            </a:r>
          </a:p>
        </p:txBody>
      </p:sp>
      <p:sp>
        <p:nvSpPr>
          <p:cNvPr id="69" name="Google Shape;69;gc6f5c778a4_0_38"/>
          <p:cNvSpPr txBox="1">
            <a:spLocks noGrp="1"/>
          </p:cNvSpPr>
          <p:nvPr>
            <p:ph type="body" idx="1"/>
          </p:nvPr>
        </p:nvSpPr>
        <p:spPr>
          <a:xfrm>
            <a:off x="518744" y="1129553"/>
            <a:ext cx="3977100" cy="1082705"/>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sv-SE" dirty="0"/>
              <a:t>Vi efterlever FIRST®-filosofin </a:t>
            </a:r>
            <a:r>
              <a:rPr lang="sv-SE" dirty="0" err="1"/>
              <a:t>Gracious</a:t>
            </a:r>
            <a:r>
              <a:rPr lang="sv-SE" dirty="0"/>
              <a:t> Professionalism® och </a:t>
            </a:r>
            <a:r>
              <a:rPr lang="sv-SE" dirty="0" err="1"/>
              <a:t>Coopertition</a:t>
            </a:r>
            <a:r>
              <a:rPr lang="sv-SE" dirty="0"/>
              <a:t>® genom våra kärnvärden:</a:t>
            </a:r>
          </a:p>
        </p:txBody>
      </p:sp>
      <p:pic>
        <p:nvPicPr>
          <p:cNvPr id="70" name="Google Shape;70;gc6f5c778a4_0_38"/>
          <p:cNvPicPr preferRelativeResize="0"/>
          <p:nvPr/>
        </p:nvPicPr>
        <p:blipFill rotWithShape="1">
          <a:blip r:embed="rId3">
            <a:alphaModFix/>
          </a:blip>
          <a:srcRect l="5202" t="1727" r="24432" b="1736"/>
          <a:stretch/>
        </p:blipFill>
        <p:spPr>
          <a:xfrm>
            <a:off x="4972114" y="1129553"/>
            <a:ext cx="3776230" cy="34497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gc6f5c778a4_0_18" descr="Et bilde som inneholder tekst&#10;&#10;Automatisk generert beskrivelse"/>
          <p:cNvPicPr preferRelativeResize="0"/>
          <p:nvPr/>
        </p:nvPicPr>
        <p:blipFill rotWithShape="1">
          <a:blip r:embed="rId3">
            <a:alphaModFix/>
          </a:blip>
          <a:srcRect l="-1" r="-281" b="2611"/>
          <a:stretch/>
        </p:blipFill>
        <p:spPr>
          <a:xfrm>
            <a:off x="245173" y="1101257"/>
            <a:ext cx="2831690" cy="1833344"/>
          </a:xfrm>
          <a:prstGeom prst="rect">
            <a:avLst/>
          </a:prstGeom>
          <a:noFill/>
          <a:ln>
            <a:noFill/>
          </a:ln>
          <a:effectLst>
            <a:outerShdw blurRad="63500" sx="102000" sy="102000" algn="ctr" rotWithShape="0">
              <a:srgbClr val="000000">
                <a:alpha val="40000"/>
              </a:srgbClr>
            </a:outerShdw>
          </a:effectLst>
        </p:spPr>
      </p:pic>
      <p:sp>
        <p:nvSpPr>
          <p:cNvPr id="76" name="Google Shape;76;gc6f5c778a4_0_18"/>
          <p:cNvSpPr/>
          <p:nvPr/>
        </p:nvSpPr>
        <p:spPr>
          <a:xfrm>
            <a:off x="242026" y="2541311"/>
            <a:ext cx="2830330" cy="393290"/>
          </a:xfrm>
          <a:prstGeom prst="rect">
            <a:avLst/>
          </a:prstGeom>
          <a:solidFill>
            <a:schemeClr val="dk1">
              <a:alpha val="69803"/>
            </a:schemeClr>
          </a:solidFill>
          <a:ln>
            <a:noFill/>
          </a:ln>
        </p:spPr>
        <p:txBody>
          <a:bodyPr spcFirstLastPara="1" wrap="square" lIns="91425" tIns="45700" rIns="91425" bIns="45700" anchor="ctr" anchorCtr="0">
            <a:noAutofit/>
          </a:bodyPr>
          <a:lstStyle/>
          <a:p>
            <a:pPr lvl="0"/>
            <a:r>
              <a:rPr lang="sv-SE" sz="1000" dirty="0">
                <a:solidFill>
                  <a:schemeClr val="lt1"/>
                </a:solidFill>
                <a:latin typeface="Calibri" panose="020F0502020204030204" pitchFamily="34" charset="0"/>
                <a:cs typeface="Calibri" panose="020F0502020204030204" pitchFamily="34" charset="0"/>
              </a:rPr>
              <a:t>Leverera en skriftlig rapport om ert arbete och vad ni har kommit fram till</a:t>
            </a:r>
            <a:endParaRPr lang="sv-SE" sz="1000" b="0" i="0" u="none" strike="noStrike" cap="none" dirty="0">
              <a:solidFill>
                <a:schemeClr val="lt1"/>
              </a:solidFill>
              <a:latin typeface="Calibri" panose="020F0502020204030204" pitchFamily="34" charset="0"/>
              <a:cs typeface="Calibri" panose="020F0502020204030204" pitchFamily="34" charset="0"/>
              <a:sym typeface="Arial"/>
            </a:endParaRPr>
          </a:p>
        </p:txBody>
      </p:sp>
      <p:pic>
        <p:nvPicPr>
          <p:cNvPr id="77" name="Google Shape;77;gc6f5c778a4_0_18"/>
          <p:cNvPicPr preferRelativeResize="0"/>
          <p:nvPr/>
        </p:nvPicPr>
        <p:blipFill rotWithShape="1">
          <a:blip r:embed="rId4">
            <a:alphaModFix/>
          </a:blip>
          <a:srcRect t="1385" b="1384"/>
          <a:stretch/>
        </p:blipFill>
        <p:spPr>
          <a:xfrm>
            <a:off x="3173710" y="1101257"/>
            <a:ext cx="2831690" cy="1833344"/>
          </a:xfrm>
          <a:prstGeom prst="rect">
            <a:avLst/>
          </a:prstGeom>
          <a:noFill/>
          <a:ln>
            <a:noFill/>
          </a:ln>
          <a:effectLst>
            <a:outerShdw blurRad="63500" sx="102000" sy="102000" algn="ctr" rotWithShape="0">
              <a:srgbClr val="000000">
                <a:alpha val="40000"/>
              </a:srgbClr>
            </a:outerShdw>
          </a:effectLst>
        </p:spPr>
      </p:pic>
      <p:pic>
        <p:nvPicPr>
          <p:cNvPr id="78" name="Google Shape;78;gc6f5c778a4_0_18"/>
          <p:cNvPicPr preferRelativeResize="0"/>
          <p:nvPr/>
        </p:nvPicPr>
        <p:blipFill rotWithShape="1">
          <a:blip r:embed="rId5">
            <a:alphaModFix/>
          </a:blip>
          <a:srcRect l="2903" t="18826" r="14735" b="1187"/>
          <a:stretch/>
        </p:blipFill>
        <p:spPr>
          <a:xfrm>
            <a:off x="6102250" y="1105234"/>
            <a:ext cx="2831690" cy="1833344"/>
          </a:xfrm>
          <a:prstGeom prst="rect">
            <a:avLst/>
          </a:prstGeom>
          <a:noFill/>
          <a:ln>
            <a:noFill/>
          </a:ln>
          <a:effectLst>
            <a:outerShdw blurRad="63500" sx="102000" sy="102000" algn="ctr" rotWithShape="0">
              <a:srgbClr val="000000">
                <a:alpha val="40000"/>
              </a:srgbClr>
            </a:outerShdw>
          </a:effectLst>
        </p:spPr>
      </p:pic>
      <p:sp>
        <p:nvSpPr>
          <p:cNvPr id="79" name="Google Shape;79;gc6f5c778a4_0_18"/>
          <p:cNvSpPr/>
          <p:nvPr/>
        </p:nvSpPr>
        <p:spPr>
          <a:xfrm>
            <a:off x="3169554" y="2541311"/>
            <a:ext cx="2832880" cy="393290"/>
          </a:xfrm>
          <a:prstGeom prst="rect">
            <a:avLst/>
          </a:prstGeom>
          <a:solidFill>
            <a:schemeClr val="dk1">
              <a:alpha val="69803"/>
            </a:schemeClr>
          </a:solidFill>
          <a:ln>
            <a:noFill/>
          </a:ln>
        </p:spPr>
        <p:txBody>
          <a:bodyPr spcFirstLastPara="1" wrap="square" lIns="91425" tIns="45700" rIns="91425" bIns="45700" anchor="ctr" anchorCtr="0">
            <a:noAutofit/>
          </a:bodyPr>
          <a:lstStyle/>
          <a:p>
            <a:pPr lvl="0"/>
            <a:r>
              <a:rPr lang="sv-SE" sz="900" dirty="0">
                <a:solidFill>
                  <a:schemeClr val="lt1"/>
                </a:solidFill>
                <a:latin typeface="Calibri" panose="020F0502020204030204" pitchFamily="34" charset="0"/>
                <a:cs typeface="Calibri" panose="020F0502020204030204" pitchFamily="34" charset="0"/>
              </a:rPr>
              <a:t>Genomföra presentationer av projekt, teknik och kärnvärden</a:t>
            </a:r>
            <a:endParaRPr lang="sv-SE" sz="900" b="0" i="0" u="none" strike="noStrike" cap="none" dirty="0">
              <a:solidFill>
                <a:schemeClr val="lt1"/>
              </a:solidFill>
              <a:latin typeface="Calibri" panose="020F0502020204030204" pitchFamily="34" charset="0"/>
              <a:cs typeface="Calibri" panose="020F0502020204030204" pitchFamily="34" charset="0"/>
              <a:sym typeface="Arial"/>
            </a:endParaRPr>
          </a:p>
        </p:txBody>
      </p:sp>
      <p:sp>
        <p:nvSpPr>
          <p:cNvPr id="80" name="Google Shape;80;gc6f5c778a4_0_18"/>
          <p:cNvSpPr/>
          <p:nvPr/>
        </p:nvSpPr>
        <p:spPr>
          <a:xfrm>
            <a:off x="6098094" y="2541311"/>
            <a:ext cx="2831690" cy="393290"/>
          </a:xfrm>
          <a:prstGeom prst="rect">
            <a:avLst/>
          </a:prstGeom>
          <a:solidFill>
            <a:schemeClr val="dk1">
              <a:alpha val="69803"/>
            </a:schemeClr>
          </a:solidFill>
          <a:ln>
            <a:noFill/>
          </a:ln>
        </p:spPr>
        <p:txBody>
          <a:bodyPr spcFirstLastPara="1" wrap="square" lIns="91425" tIns="45700" rIns="91425" bIns="45700" anchor="ctr" anchorCtr="0">
            <a:noAutofit/>
          </a:bodyPr>
          <a:lstStyle/>
          <a:p>
            <a:pPr lvl="0"/>
            <a:r>
              <a:rPr lang="sv-SE" sz="900" dirty="0">
                <a:solidFill>
                  <a:schemeClr val="lt1"/>
                </a:solidFill>
                <a:latin typeface="Calibri" panose="020F0502020204030204" pitchFamily="34" charset="0"/>
                <a:cs typeface="Calibri" panose="020F0502020204030204" pitchFamily="34" charset="0"/>
              </a:rPr>
              <a:t>Programmera och öva för robotmatcherna på turneringen (3 x 2,5 minuter)</a:t>
            </a:r>
            <a:endParaRPr lang="sv-SE" sz="900" b="0" i="0" u="none" strike="noStrike" cap="none" dirty="0">
              <a:solidFill>
                <a:schemeClr val="lt1"/>
              </a:solidFill>
              <a:latin typeface="Calibri" panose="020F0502020204030204" pitchFamily="34" charset="0"/>
              <a:cs typeface="Calibri" panose="020F0502020204030204" pitchFamily="34" charset="0"/>
              <a:sym typeface="Arial"/>
            </a:endParaRPr>
          </a:p>
        </p:txBody>
      </p:sp>
      <p:sp>
        <p:nvSpPr>
          <p:cNvPr id="81" name="Google Shape;81;gc6f5c778a4_0_18"/>
          <p:cNvSpPr txBox="1">
            <a:spLocks noGrp="1"/>
          </p:cNvSpPr>
          <p:nvPr>
            <p:ph type="title"/>
          </p:nvPr>
        </p:nvSpPr>
        <p:spPr>
          <a:xfrm>
            <a:off x="518744" y="173094"/>
            <a:ext cx="8229600" cy="857400"/>
          </a:xfrm>
          <a:prstGeom prst="rect">
            <a:avLst/>
          </a:prstGeom>
          <a:noFill/>
          <a:ln>
            <a:noFill/>
          </a:ln>
        </p:spPr>
        <p:txBody>
          <a:bodyPr spcFirstLastPara="1" wrap="square" lIns="91425" tIns="45700" rIns="91425" bIns="45700" anchor="ctr" anchorCtr="0">
            <a:noAutofit/>
          </a:bodyPr>
          <a:lstStyle/>
          <a:p>
            <a:pPr lvl="0"/>
            <a:r>
              <a:rPr lang="sv-SE" dirty="0"/>
              <a:t>Som deltagare i FLL ska ni leverera följande: </a:t>
            </a:r>
          </a:p>
        </p:txBody>
      </p:sp>
      <p:pic>
        <p:nvPicPr>
          <p:cNvPr id="82" name="Google Shape;82;gc6f5c778a4_0_18"/>
          <p:cNvPicPr preferRelativeResize="0"/>
          <p:nvPr/>
        </p:nvPicPr>
        <p:blipFill rotWithShape="1">
          <a:blip r:embed="rId6">
            <a:alphaModFix/>
          </a:blip>
          <a:srcRect t="1385" b="1384"/>
          <a:stretch/>
        </p:blipFill>
        <p:spPr>
          <a:xfrm>
            <a:off x="1757868" y="3041817"/>
            <a:ext cx="2831690" cy="1833344"/>
          </a:xfrm>
          <a:prstGeom prst="rect">
            <a:avLst/>
          </a:prstGeom>
          <a:noFill/>
          <a:ln>
            <a:noFill/>
          </a:ln>
          <a:effectLst>
            <a:outerShdw blurRad="63500" sx="102000" sy="102000" algn="ctr" rotWithShape="0">
              <a:srgbClr val="000000">
                <a:alpha val="40000"/>
              </a:srgbClr>
            </a:outerShdw>
          </a:effectLst>
        </p:spPr>
      </p:pic>
      <p:sp>
        <p:nvSpPr>
          <p:cNvPr id="83" name="Google Shape;83;gc6f5c778a4_0_18"/>
          <p:cNvSpPr/>
          <p:nvPr/>
        </p:nvSpPr>
        <p:spPr>
          <a:xfrm>
            <a:off x="1749739" y="4481871"/>
            <a:ext cx="2831690" cy="393290"/>
          </a:xfrm>
          <a:prstGeom prst="rect">
            <a:avLst/>
          </a:prstGeom>
          <a:solidFill>
            <a:schemeClr val="dk1">
              <a:alpha val="69803"/>
            </a:schemeClr>
          </a:solidFill>
          <a:ln>
            <a:noFill/>
          </a:ln>
        </p:spPr>
        <p:txBody>
          <a:bodyPr spcFirstLastPara="1" wrap="square" lIns="91425" tIns="45700" rIns="91425" bIns="45700" anchor="ctr" anchorCtr="0">
            <a:noAutofit/>
          </a:bodyPr>
          <a:lstStyle/>
          <a:p>
            <a:pPr lvl="0"/>
            <a:r>
              <a:rPr lang="sv-SE" sz="1100" dirty="0">
                <a:solidFill>
                  <a:schemeClr val="lt1"/>
                </a:solidFill>
                <a:latin typeface="Calibri" panose="020F0502020204030204" pitchFamily="34" charset="0"/>
                <a:cs typeface="Calibri" panose="020F0502020204030204" pitchFamily="34" charset="0"/>
              </a:rPr>
              <a:t>Förbered/dekorera er monter till turneringen</a:t>
            </a:r>
            <a:endParaRPr lang="sv-SE" sz="1100" b="0" i="0" u="none" strike="noStrike" cap="none" dirty="0">
              <a:solidFill>
                <a:schemeClr val="lt1"/>
              </a:solidFill>
              <a:latin typeface="Calibri" panose="020F0502020204030204" pitchFamily="34" charset="0"/>
              <a:cs typeface="Calibri" panose="020F0502020204030204" pitchFamily="34" charset="0"/>
              <a:sym typeface="Arial"/>
            </a:endParaRPr>
          </a:p>
        </p:txBody>
      </p:sp>
      <p:pic>
        <p:nvPicPr>
          <p:cNvPr id="84" name="Google Shape;84;gc6f5c778a4_0_18"/>
          <p:cNvPicPr preferRelativeResize="0"/>
          <p:nvPr/>
        </p:nvPicPr>
        <p:blipFill rotWithShape="1">
          <a:blip r:embed="rId7">
            <a:alphaModFix/>
          </a:blip>
          <a:srcRect t="1442" b="1441"/>
          <a:stretch/>
        </p:blipFill>
        <p:spPr>
          <a:xfrm>
            <a:off x="4686405" y="3041817"/>
            <a:ext cx="2831690" cy="1833344"/>
          </a:xfrm>
          <a:prstGeom prst="rect">
            <a:avLst/>
          </a:prstGeom>
          <a:noFill/>
          <a:ln>
            <a:noFill/>
          </a:ln>
          <a:effectLst>
            <a:outerShdw blurRad="63500" sx="102000" sy="102000" algn="ctr" rotWithShape="0">
              <a:srgbClr val="000000">
                <a:alpha val="40000"/>
              </a:srgbClr>
            </a:outerShdw>
          </a:effectLst>
        </p:spPr>
      </p:pic>
      <p:sp>
        <p:nvSpPr>
          <p:cNvPr id="85" name="Google Shape;85;gc6f5c778a4_0_18"/>
          <p:cNvSpPr/>
          <p:nvPr/>
        </p:nvSpPr>
        <p:spPr>
          <a:xfrm>
            <a:off x="4682249" y="4481871"/>
            <a:ext cx="2832880" cy="393290"/>
          </a:xfrm>
          <a:prstGeom prst="rect">
            <a:avLst/>
          </a:prstGeom>
          <a:solidFill>
            <a:schemeClr val="dk1">
              <a:alpha val="69803"/>
            </a:schemeClr>
          </a:solidFill>
          <a:ln>
            <a:noFill/>
          </a:ln>
        </p:spPr>
        <p:txBody>
          <a:bodyPr spcFirstLastPara="1" wrap="square" lIns="91425" tIns="45700" rIns="91425" bIns="45700" anchor="ctr" anchorCtr="0">
            <a:noAutofit/>
          </a:bodyPr>
          <a:lstStyle/>
          <a:p>
            <a:pPr lvl="0"/>
            <a:r>
              <a:rPr lang="sv-SE" sz="1100" dirty="0">
                <a:solidFill>
                  <a:schemeClr val="lt1"/>
                </a:solidFill>
                <a:latin typeface="Calibri" panose="020F0502020204030204" pitchFamily="34" charset="0"/>
                <a:cs typeface="Calibri" panose="020F0502020204030204" pitchFamily="34" charset="0"/>
              </a:rPr>
              <a:t>Delta på turnering</a:t>
            </a:r>
            <a:endParaRPr lang="sv-SE" sz="1100" b="0" i="0" u="none" strike="noStrike" cap="none" dirty="0">
              <a:solidFill>
                <a:schemeClr val="lt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ekstSylinder 1">
            <a:extLst>
              <a:ext uri="{FF2B5EF4-FFF2-40B4-BE49-F238E27FC236}">
                <a16:creationId xmlns:a16="http://schemas.microsoft.com/office/drawing/2014/main" id="{49211A77-9086-3CB3-3841-9B4C2493AF37}"/>
              </a:ext>
            </a:extLst>
          </p:cNvPr>
          <p:cNvSpPr txBox="1"/>
          <p:nvPr/>
        </p:nvSpPr>
        <p:spPr>
          <a:xfrm>
            <a:off x="2285156" y="2104947"/>
            <a:ext cx="4623382" cy="523220"/>
          </a:xfrm>
          <a:prstGeom prst="rect">
            <a:avLst/>
          </a:prstGeom>
          <a:noFill/>
        </p:spPr>
        <p:txBody>
          <a:bodyPr wrap="none" rtlCol="0">
            <a:spAutoFit/>
          </a:bodyPr>
          <a:lstStyle/>
          <a:p>
            <a:r>
              <a:rPr lang="nb-NO" dirty="0">
                <a:hlinkClick r:id="rId3"/>
              </a:rPr>
              <a:t>https://www.youtube.com/watch?v=4a6Dgv69eb4&amp;t=8s</a:t>
            </a:r>
            <a:r>
              <a:rPr lang="nb-NO" dirty="0"/>
              <a:t> </a:t>
            </a:r>
          </a:p>
          <a:p>
            <a:endParaRPr lang="nb-NO"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3" name="TekstSylinder 2">
            <a:extLst>
              <a:ext uri="{FF2B5EF4-FFF2-40B4-BE49-F238E27FC236}">
                <a16:creationId xmlns:a16="http://schemas.microsoft.com/office/drawing/2014/main" id="{742D98D1-803E-162D-ED93-640583C5CD71}"/>
              </a:ext>
            </a:extLst>
          </p:cNvPr>
          <p:cNvSpPr txBox="1"/>
          <p:nvPr/>
        </p:nvSpPr>
        <p:spPr>
          <a:xfrm>
            <a:off x="2237705" y="2421886"/>
            <a:ext cx="4604196" cy="307777"/>
          </a:xfrm>
          <a:prstGeom prst="rect">
            <a:avLst/>
          </a:prstGeom>
          <a:noFill/>
        </p:spPr>
        <p:txBody>
          <a:bodyPr wrap="square">
            <a:spAutoFit/>
          </a:bodyPr>
          <a:lstStyle/>
          <a:p>
            <a:pPr algn="ctr"/>
            <a:r>
              <a:rPr lang="nb-NO" dirty="0" err="1">
                <a:hlinkClick r:id="rId3"/>
              </a:rPr>
              <a:t>https</a:t>
            </a:r>
            <a:r>
              <a:rPr lang="nb-NO" dirty="0">
                <a:hlinkClick r:id="rId3"/>
              </a:rPr>
              <a:t>://</a:t>
            </a:r>
            <a:r>
              <a:rPr lang="nb-NO" dirty="0" err="1">
                <a:hlinkClick r:id="rId3"/>
              </a:rPr>
              <a:t>youtu.be</a:t>
            </a:r>
            <a:r>
              <a:rPr lang="nb-NO" dirty="0">
                <a:hlinkClick r:id="rId3"/>
              </a:rPr>
              <a:t>/t4REs32IUzQ</a:t>
            </a:r>
            <a:endParaRPr lang="nb-NO" dirty="0"/>
          </a:p>
        </p:txBody>
      </p:sp>
    </p:spTree>
    <p:extLst>
      <p:ext uri="{BB962C8B-B14F-4D97-AF65-F5344CB8AC3E}">
        <p14:creationId xmlns:p14="http://schemas.microsoft.com/office/powerpoint/2010/main" val="58535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txBox="1">
            <a:spLocks noGrp="1"/>
          </p:cNvSpPr>
          <p:nvPr>
            <p:ph type="title"/>
          </p:nvPr>
        </p:nvSpPr>
        <p:spPr>
          <a:xfrm>
            <a:off x="518744" y="179216"/>
            <a:ext cx="8229600" cy="857250"/>
          </a:xfrm>
          <a:prstGeom prst="rect">
            <a:avLst/>
          </a:prstGeom>
          <a:noFill/>
          <a:ln>
            <a:noFill/>
          </a:ln>
        </p:spPr>
        <p:txBody>
          <a:bodyPr spcFirstLastPara="1" wrap="square" lIns="91425" tIns="45700" rIns="91425" bIns="45700" anchor="ctr" anchorCtr="0">
            <a:noAutofit/>
          </a:bodyPr>
          <a:lstStyle/>
          <a:p>
            <a:pPr lvl="0"/>
            <a:r>
              <a:rPr lang="sv-SE" dirty="0"/>
              <a:t>Vad kommer du lära dig/få ut av att vara med i FLL? </a:t>
            </a:r>
          </a:p>
        </p:txBody>
      </p:sp>
      <p:sp>
        <p:nvSpPr>
          <p:cNvPr id="97" name="Google Shape;97;p4"/>
          <p:cNvSpPr/>
          <p:nvPr/>
        </p:nvSpPr>
        <p:spPr>
          <a:xfrm>
            <a:off x="452704" y="1557772"/>
            <a:ext cx="1472616" cy="1472616"/>
          </a:xfrm>
          <a:prstGeom prst="ellipse">
            <a:avLst/>
          </a:prstGeom>
          <a:solidFill>
            <a:srgbClr val="0166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 name="Google Shape;98;p4"/>
          <p:cNvSpPr txBox="1"/>
          <p:nvPr/>
        </p:nvSpPr>
        <p:spPr>
          <a:xfrm>
            <a:off x="499560" y="2038656"/>
            <a:ext cx="1378904" cy="523180"/>
          </a:xfrm>
          <a:prstGeom prst="rect">
            <a:avLst/>
          </a:prstGeom>
          <a:noFill/>
          <a:ln>
            <a:noFill/>
          </a:ln>
        </p:spPr>
        <p:txBody>
          <a:bodyPr spcFirstLastPara="1" wrap="square" lIns="91425" tIns="45700" rIns="91425" bIns="45700" anchor="t" anchorCtr="0">
            <a:spAutoFit/>
          </a:bodyPr>
          <a:lstStyle/>
          <a:p>
            <a:pPr lvl="0" algn="ctr"/>
            <a:r>
              <a:rPr lang="nb-NO" dirty="0">
                <a:solidFill>
                  <a:schemeClr val="lt1"/>
                </a:solidFill>
                <a:latin typeface="Calibri" panose="020F0502020204030204" pitchFamily="34" charset="0"/>
                <a:cs typeface="Calibri" panose="020F0502020204030204" pitchFamily="34" charset="0"/>
              </a:rPr>
              <a:t>Jobba med projektledning</a:t>
            </a:r>
          </a:p>
        </p:txBody>
      </p:sp>
      <p:sp>
        <p:nvSpPr>
          <p:cNvPr id="99" name="Google Shape;99;p4"/>
          <p:cNvSpPr/>
          <p:nvPr/>
        </p:nvSpPr>
        <p:spPr>
          <a:xfrm>
            <a:off x="2168736" y="1059842"/>
            <a:ext cx="1472616" cy="1472616"/>
          </a:xfrm>
          <a:prstGeom prst="ellipse">
            <a:avLst/>
          </a:prstGeom>
          <a:solidFill>
            <a:srgbClr val="51B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51B747"/>
              </a:solidFill>
              <a:latin typeface="Arial"/>
              <a:ea typeface="Arial"/>
              <a:cs typeface="Arial"/>
              <a:sym typeface="Arial"/>
            </a:endParaRPr>
          </a:p>
        </p:txBody>
      </p:sp>
      <p:sp>
        <p:nvSpPr>
          <p:cNvPr id="100" name="Google Shape;100;p4"/>
          <p:cNvSpPr txBox="1"/>
          <p:nvPr/>
        </p:nvSpPr>
        <p:spPr>
          <a:xfrm>
            <a:off x="2201965" y="1534540"/>
            <a:ext cx="1406155" cy="523180"/>
          </a:xfrm>
          <a:prstGeom prst="rect">
            <a:avLst/>
          </a:prstGeom>
          <a:noFill/>
          <a:ln>
            <a:noFill/>
          </a:ln>
        </p:spPr>
        <p:txBody>
          <a:bodyPr spcFirstLastPara="1" wrap="square" lIns="91425" tIns="45700" rIns="91425" bIns="45700" anchor="t" anchorCtr="0">
            <a:spAutoFit/>
          </a:bodyPr>
          <a:lstStyle/>
          <a:p>
            <a:pPr lvl="0" algn="ctr"/>
            <a:r>
              <a:rPr lang="sv-SE" dirty="0">
                <a:solidFill>
                  <a:schemeClr val="lt1"/>
                </a:solidFill>
                <a:latin typeface="Calibri" panose="020F0502020204030204" pitchFamily="34" charset="0"/>
                <a:cs typeface="Calibri" panose="020F0502020204030204" pitchFamily="34" charset="0"/>
              </a:rPr>
              <a:t>Lära dig att programmera</a:t>
            </a:r>
          </a:p>
        </p:txBody>
      </p:sp>
      <p:sp>
        <p:nvSpPr>
          <p:cNvPr id="101" name="Google Shape;101;p4"/>
          <p:cNvSpPr/>
          <p:nvPr/>
        </p:nvSpPr>
        <p:spPr>
          <a:xfrm>
            <a:off x="3884767" y="1662457"/>
            <a:ext cx="1472616" cy="1472616"/>
          </a:xfrm>
          <a:prstGeom prst="ellipse">
            <a:avLst/>
          </a:prstGeom>
          <a:solidFill>
            <a:srgbClr val="0166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 name="Google Shape;102;p4"/>
          <p:cNvSpPr txBox="1"/>
          <p:nvPr/>
        </p:nvSpPr>
        <p:spPr>
          <a:xfrm>
            <a:off x="4002156" y="2029433"/>
            <a:ext cx="1237839" cy="738623"/>
          </a:xfrm>
          <a:prstGeom prst="rect">
            <a:avLst/>
          </a:prstGeom>
          <a:noFill/>
          <a:ln>
            <a:noFill/>
          </a:ln>
        </p:spPr>
        <p:txBody>
          <a:bodyPr spcFirstLastPara="1" wrap="square" lIns="91425" tIns="45700" rIns="91425" bIns="45700" anchor="t" anchorCtr="0">
            <a:spAutoFit/>
          </a:bodyPr>
          <a:lstStyle/>
          <a:p>
            <a:pPr lvl="0" algn="ctr"/>
            <a:r>
              <a:rPr lang="sv-SE" dirty="0">
                <a:solidFill>
                  <a:schemeClr val="lt1"/>
                </a:solidFill>
                <a:latin typeface="Calibri" panose="020F0502020204030204" pitchFamily="34" charset="0"/>
                <a:cs typeface="Calibri" panose="020F0502020204030204" pitchFamily="34" charset="0"/>
              </a:rPr>
              <a:t>Jobba som forskare och ingenjör</a:t>
            </a:r>
          </a:p>
        </p:txBody>
      </p:sp>
      <p:sp>
        <p:nvSpPr>
          <p:cNvPr id="103" name="Google Shape;103;p4"/>
          <p:cNvSpPr/>
          <p:nvPr/>
        </p:nvSpPr>
        <p:spPr>
          <a:xfrm>
            <a:off x="7275728" y="1662457"/>
            <a:ext cx="1472616" cy="1472616"/>
          </a:xfrm>
          <a:prstGeom prst="ellipse">
            <a:avLst/>
          </a:prstGeom>
          <a:solidFill>
            <a:srgbClr val="0166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04;p4"/>
          <p:cNvSpPr txBox="1"/>
          <p:nvPr/>
        </p:nvSpPr>
        <p:spPr>
          <a:xfrm>
            <a:off x="7312967" y="1944900"/>
            <a:ext cx="1398139" cy="954067"/>
          </a:xfrm>
          <a:prstGeom prst="rect">
            <a:avLst/>
          </a:prstGeom>
          <a:noFill/>
          <a:ln>
            <a:noFill/>
          </a:ln>
        </p:spPr>
        <p:txBody>
          <a:bodyPr spcFirstLastPara="1" wrap="square" lIns="91425" tIns="45700" rIns="91425" bIns="45700" anchor="t" anchorCtr="0">
            <a:spAutoFit/>
          </a:bodyPr>
          <a:lstStyle/>
          <a:p>
            <a:pPr lvl="0" algn="ctr"/>
            <a:r>
              <a:rPr lang="sv-SE" dirty="0">
                <a:solidFill>
                  <a:schemeClr val="lt1"/>
                </a:solidFill>
                <a:latin typeface="Calibri" panose="020F0502020204030204" pitchFamily="34" charset="0"/>
                <a:cs typeface="Calibri" panose="020F0502020204030204" pitchFamily="34" charset="0"/>
              </a:rPr>
              <a:t>Lära dig om yrken du kanske aldrig hört talas om tidigare </a:t>
            </a:r>
          </a:p>
        </p:txBody>
      </p:sp>
      <p:sp>
        <p:nvSpPr>
          <p:cNvPr id="105" name="Google Shape;105;p4"/>
          <p:cNvSpPr/>
          <p:nvPr/>
        </p:nvSpPr>
        <p:spPr>
          <a:xfrm>
            <a:off x="452704" y="3325488"/>
            <a:ext cx="1472616" cy="1472616"/>
          </a:xfrm>
          <a:prstGeom prst="ellipse">
            <a:avLst/>
          </a:prstGeom>
          <a:solidFill>
            <a:srgbClr val="ED1C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 name="Google Shape;106;p4"/>
          <p:cNvSpPr txBox="1"/>
          <p:nvPr/>
        </p:nvSpPr>
        <p:spPr>
          <a:xfrm>
            <a:off x="525209" y="3697943"/>
            <a:ext cx="1327608" cy="738623"/>
          </a:xfrm>
          <a:prstGeom prst="rect">
            <a:avLst/>
          </a:prstGeom>
          <a:noFill/>
          <a:ln>
            <a:noFill/>
          </a:ln>
        </p:spPr>
        <p:txBody>
          <a:bodyPr spcFirstLastPara="1" wrap="square" lIns="91425" tIns="45700" rIns="91425" bIns="45700" anchor="t" anchorCtr="0">
            <a:spAutoFit/>
          </a:bodyPr>
          <a:lstStyle/>
          <a:p>
            <a:pPr lvl="0" algn="ctr"/>
            <a:r>
              <a:rPr lang="sv-SE" dirty="0">
                <a:solidFill>
                  <a:schemeClr val="lt1"/>
                </a:solidFill>
                <a:latin typeface="Calibri" panose="020F0502020204030204" pitchFamily="34" charset="0"/>
                <a:cs typeface="Calibri" panose="020F0502020204030204" pitchFamily="34" charset="0"/>
              </a:rPr>
              <a:t>Hitta lösningar till riktigt världsproblem </a:t>
            </a:r>
          </a:p>
        </p:txBody>
      </p:sp>
      <p:sp>
        <p:nvSpPr>
          <p:cNvPr id="107" name="Google Shape;107;p4"/>
          <p:cNvSpPr/>
          <p:nvPr/>
        </p:nvSpPr>
        <p:spPr>
          <a:xfrm>
            <a:off x="5600798" y="2850790"/>
            <a:ext cx="1472616" cy="1472616"/>
          </a:xfrm>
          <a:prstGeom prst="ellipse">
            <a:avLst/>
          </a:prstGeom>
          <a:solidFill>
            <a:srgbClr val="51B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 name="Google Shape;108;p4"/>
          <p:cNvSpPr txBox="1"/>
          <p:nvPr/>
        </p:nvSpPr>
        <p:spPr>
          <a:xfrm>
            <a:off x="5630165" y="3131301"/>
            <a:ext cx="1400251" cy="892512"/>
          </a:xfrm>
          <a:prstGeom prst="rect">
            <a:avLst/>
          </a:prstGeom>
          <a:noFill/>
          <a:ln>
            <a:noFill/>
          </a:ln>
        </p:spPr>
        <p:txBody>
          <a:bodyPr spcFirstLastPara="1" wrap="square" lIns="91425" tIns="45700" rIns="91425" bIns="45700" anchor="t" anchorCtr="0">
            <a:spAutoFit/>
          </a:bodyPr>
          <a:lstStyle/>
          <a:p>
            <a:pPr lvl="0" algn="ctr"/>
            <a:r>
              <a:rPr lang="sv-SE" sz="1300" dirty="0">
                <a:solidFill>
                  <a:schemeClr val="lt1"/>
                </a:solidFill>
                <a:latin typeface="Calibri" panose="020F0502020204030204" pitchFamily="34" charset="0"/>
                <a:cs typeface="Calibri" panose="020F0502020204030204" pitchFamily="34" charset="0"/>
              </a:rPr>
              <a:t>Att hålla ut när du periodvis möter motgångar och svårigheter</a:t>
            </a:r>
          </a:p>
        </p:txBody>
      </p:sp>
      <p:sp>
        <p:nvSpPr>
          <p:cNvPr id="109" name="Google Shape;109;p4"/>
          <p:cNvSpPr/>
          <p:nvPr/>
        </p:nvSpPr>
        <p:spPr>
          <a:xfrm>
            <a:off x="3884767" y="3325488"/>
            <a:ext cx="1472616" cy="1472616"/>
          </a:xfrm>
          <a:prstGeom prst="ellipse">
            <a:avLst/>
          </a:prstGeom>
          <a:solidFill>
            <a:srgbClr val="ED1C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0" name="Google Shape;110;p4"/>
          <p:cNvSpPr txBox="1"/>
          <p:nvPr/>
        </p:nvSpPr>
        <p:spPr>
          <a:xfrm>
            <a:off x="3915788" y="3735445"/>
            <a:ext cx="1390124" cy="692457"/>
          </a:xfrm>
          <a:prstGeom prst="rect">
            <a:avLst/>
          </a:prstGeom>
          <a:noFill/>
          <a:ln>
            <a:noFill/>
          </a:ln>
        </p:spPr>
        <p:txBody>
          <a:bodyPr spcFirstLastPara="1" wrap="square" lIns="91425" tIns="45700" rIns="91425" bIns="45700" anchor="t" anchorCtr="0">
            <a:spAutoFit/>
          </a:bodyPr>
          <a:lstStyle/>
          <a:p>
            <a:pPr lvl="0" algn="ctr"/>
            <a:r>
              <a:rPr lang="sv-SE" sz="1300" dirty="0">
                <a:solidFill>
                  <a:schemeClr val="lt1"/>
                </a:solidFill>
                <a:latin typeface="Calibri" panose="020F0502020204030204" pitchFamily="34" charset="0"/>
                <a:cs typeface="Calibri" panose="020F0502020204030204" pitchFamily="34" charset="0"/>
              </a:rPr>
              <a:t>Bli självständig och bra på att samarbeta </a:t>
            </a:r>
          </a:p>
        </p:txBody>
      </p:sp>
      <p:sp>
        <p:nvSpPr>
          <p:cNvPr id="111" name="Google Shape;111;p4"/>
          <p:cNvSpPr/>
          <p:nvPr/>
        </p:nvSpPr>
        <p:spPr>
          <a:xfrm>
            <a:off x="2201965" y="2845341"/>
            <a:ext cx="1472616" cy="1472616"/>
          </a:xfrm>
          <a:prstGeom prst="ellipse">
            <a:avLst/>
          </a:prstGeom>
          <a:solidFill>
            <a:srgbClr val="0166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 name="Google Shape;112;p4"/>
          <p:cNvSpPr txBox="1"/>
          <p:nvPr/>
        </p:nvSpPr>
        <p:spPr>
          <a:xfrm>
            <a:off x="2232797" y="3355305"/>
            <a:ext cx="1410963" cy="492402"/>
          </a:xfrm>
          <a:prstGeom prst="rect">
            <a:avLst/>
          </a:prstGeom>
          <a:noFill/>
          <a:ln>
            <a:noFill/>
          </a:ln>
        </p:spPr>
        <p:txBody>
          <a:bodyPr spcFirstLastPara="1" wrap="square" lIns="91425" tIns="45700" rIns="91425" bIns="45700" anchor="t" anchorCtr="0">
            <a:spAutoFit/>
          </a:bodyPr>
          <a:lstStyle/>
          <a:p>
            <a:pPr lvl="0" algn="ctr"/>
            <a:r>
              <a:rPr lang="sv-SE" sz="1300" dirty="0">
                <a:solidFill>
                  <a:schemeClr val="lt1"/>
                </a:solidFill>
                <a:latin typeface="Calibri" panose="020F0502020204030204" pitchFamily="34" charset="0"/>
                <a:cs typeface="Calibri" panose="020F0502020204030204" pitchFamily="34" charset="0"/>
              </a:rPr>
              <a:t>Nå mål du sätter upp själv! </a:t>
            </a:r>
          </a:p>
        </p:txBody>
      </p:sp>
      <p:sp>
        <p:nvSpPr>
          <p:cNvPr id="113" name="Google Shape;113;p4"/>
          <p:cNvSpPr/>
          <p:nvPr/>
        </p:nvSpPr>
        <p:spPr>
          <a:xfrm>
            <a:off x="7312967" y="3325488"/>
            <a:ext cx="1472616" cy="1472616"/>
          </a:xfrm>
          <a:prstGeom prst="ellipse">
            <a:avLst/>
          </a:prstGeom>
          <a:solidFill>
            <a:srgbClr val="ED1C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 name="Google Shape;114;p4"/>
          <p:cNvSpPr txBox="1"/>
          <p:nvPr/>
        </p:nvSpPr>
        <p:spPr>
          <a:xfrm>
            <a:off x="7347801" y="3724877"/>
            <a:ext cx="1402948" cy="707846"/>
          </a:xfrm>
          <a:prstGeom prst="rect">
            <a:avLst/>
          </a:prstGeom>
          <a:noFill/>
          <a:ln>
            <a:noFill/>
          </a:ln>
        </p:spPr>
        <p:txBody>
          <a:bodyPr spcFirstLastPara="1" wrap="square" lIns="91425" tIns="45700" rIns="91425" bIns="45700" anchor="t" anchorCtr="0">
            <a:spAutoFit/>
          </a:bodyPr>
          <a:lstStyle/>
          <a:p>
            <a:pPr lvl="0" algn="ctr"/>
            <a:r>
              <a:rPr lang="sv-SE" sz="1000" dirty="0">
                <a:solidFill>
                  <a:schemeClr val="lt1"/>
                </a:solidFill>
                <a:latin typeface="Calibri" panose="020F0502020204030204" pitchFamily="34" charset="0"/>
                <a:cs typeface="Calibri" panose="020F0502020204030204" pitchFamily="34" charset="0"/>
              </a:rPr>
              <a:t>Träffa andra lag på turneringen och lära dig mer nom vad de har för lösningar</a:t>
            </a:r>
          </a:p>
        </p:txBody>
      </p:sp>
      <p:sp>
        <p:nvSpPr>
          <p:cNvPr id="115" name="Google Shape;115;p4"/>
          <p:cNvSpPr/>
          <p:nvPr/>
        </p:nvSpPr>
        <p:spPr>
          <a:xfrm>
            <a:off x="5594842" y="1066379"/>
            <a:ext cx="1472616" cy="1472616"/>
          </a:xfrm>
          <a:prstGeom prst="ellipse">
            <a:avLst/>
          </a:prstGeom>
          <a:solidFill>
            <a:srgbClr val="ED1C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p4"/>
          <p:cNvSpPr txBox="1"/>
          <p:nvPr/>
        </p:nvSpPr>
        <p:spPr>
          <a:xfrm>
            <a:off x="5600798" y="1388017"/>
            <a:ext cx="1449372" cy="861734"/>
          </a:xfrm>
          <a:prstGeom prst="rect">
            <a:avLst/>
          </a:prstGeom>
          <a:noFill/>
          <a:ln>
            <a:noFill/>
          </a:ln>
        </p:spPr>
        <p:txBody>
          <a:bodyPr spcFirstLastPara="1" wrap="square" lIns="91425" tIns="45700" rIns="91425" bIns="45700" anchor="t" anchorCtr="0">
            <a:spAutoFit/>
          </a:bodyPr>
          <a:lstStyle/>
          <a:p>
            <a:pPr lvl="0" algn="ctr"/>
            <a:r>
              <a:rPr lang="sv-SE" sz="1000" dirty="0">
                <a:solidFill>
                  <a:schemeClr val="lt1"/>
                </a:solidFill>
                <a:latin typeface="Calibri" panose="020F0502020204030204" pitchFamily="34" charset="0"/>
                <a:cs typeface="Calibri" panose="020F0502020204030204" pitchFamily="34" charset="0"/>
              </a:rPr>
              <a:t>Få vara en del av ett globalt sammanhang av FLL-deltagare som alla arbetar med samma problemställning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10"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par>
                                <p:cTn id="14" presetID="10" presetClass="entr" presetSubtype="0"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par>
                                <p:cTn id="17" presetID="10"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500"/>
                                        <p:tgtEl>
                                          <p:spTgt spid="112"/>
                                        </p:tgtEl>
                                      </p:cBhvr>
                                    </p:animEffect>
                                  </p:childTnLst>
                                </p:cTn>
                              </p:par>
                              <p:par>
                                <p:cTn id="20" presetID="10" presetClass="entr" presetSubtype="0" fill="hold"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childTnLst>
                                </p:cTn>
                              </p:par>
                              <p:par>
                                <p:cTn id="26" presetID="10" presetClass="entr" presetSubtype="0" fill="hold"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500"/>
                                        <p:tgtEl>
                                          <p:spTgt spid="9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par>
                                <p:cTn id="34" presetID="10" presetClass="entr" presetSubtype="0" fill="hold" nodeType="withEffect">
                                  <p:stCondLst>
                                    <p:cond delay="0"/>
                                  </p:stCondLst>
                                  <p:childTnLst>
                                    <p:set>
                                      <p:cBhvr>
                                        <p:cTn id="35" dur="1" fill="hold">
                                          <p:stCondLst>
                                            <p:cond delay="0"/>
                                          </p:stCondLst>
                                        </p:cTn>
                                        <p:tgtEl>
                                          <p:spTgt spid="105"/>
                                        </p:tgtEl>
                                        <p:attrNameLst>
                                          <p:attrName>style.visibility</p:attrName>
                                        </p:attrNameLst>
                                      </p:cBhvr>
                                      <p:to>
                                        <p:strVal val="visible"/>
                                      </p:to>
                                    </p:set>
                                    <p:animEffect transition="in" filter="fade">
                                      <p:cBhvr>
                                        <p:cTn id="36" dur="500"/>
                                        <p:tgtEl>
                                          <p:spTgt spid="105"/>
                                        </p:tgtEl>
                                      </p:cBhvr>
                                    </p:animEffect>
                                  </p:childTnLst>
                                </p:cTn>
                              </p:par>
                              <p:par>
                                <p:cTn id="37" presetID="10" presetClass="entr" presetSubtype="0" fill="hold"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par>
                                <p:cTn id="43" presetID="10" presetClass="entr" presetSubtype="0"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fade">
                                      <p:cBhvr>
                                        <p:cTn id="45" dur="500"/>
                                        <p:tgtEl>
                                          <p:spTgt spid="116"/>
                                        </p:tgtEl>
                                      </p:cBhvr>
                                    </p:animEffect>
                                  </p:childTnLst>
                                </p:cTn>
                              </p:par>
                              <p:par>
                                <p:cTn id="46" presetID="10" presetClass="entr" presetSubtype="0" fill="hold" nodeType="with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fade">
                                      <p:cBhvr>
                                        <p:cTn id="48" dur="500"/>
                                        <p:tgtEl>
                                          <p:spTgt spid="115"/>
                                        </p:tgtEl>
                                      </p:cBhvr>
                                    </p:animEffect>
                                  </p:childTnLst>
                                </p:cTn>
                              </p:par>
                              <p:par>
                                <p:cTn id="49" presetID="10" presetClass="entr" presetSubtype="0" fill="hold"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par>
                                <p:cTn id="52" presetID="10" presetClass="entr" presetSubtype="0" fill="hold" nodeType="withEffect">
                                  <p:stCondLst>
                                    <p:cond delay="0"/>
                                  </p:stCondLst>
                                  <p:childTnLst>
                                    <p:set>
                                      <p:cBhvr>
                                        <p:cTn id="53" dur="1" fill="hold">
                                          <p:stCondLst>
                                            <p:cond delay="0"/>
                                          </p:stCondLst>
                                        </p:cTn>
                                        <p:tgtEl>
                                          <p:spTgt spid="113"/>
                                        </p:tgtEl>
                                        <p:attrNameLst>
                                          <p:attrName>style.visibility</p:attrName>
                                        </p:attrNameLst>
                                      </p:cBhvr>
                                      <p:to>
                                        <p:strVal val="visible"/>
                                      </p:to>
                                    </p:set>
                                    <p:animEffect transition="in" filter="fade">
                                      <p:cBhvr>
                                        <p:cTn id="54" dur="500"/>
                                        <p:tgtEl>
                                          <p:spTgt spid="1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fade">
                                      <p:cBhvr>
                                        <p:cTn id="59" dur="500"/>
                                        <p:tgtEl>
                                          <p:spTgt spid="100"/>
                                        </p:tgtEl>
                                      </p:cBhvr>
                                    </p:animEffect>
                                  </p:childTnLst>
                                </p:cTn>
                              </p:par>
                              <p:par>
                                <p:cTn id="60" presetID="10" presetClass="entr" presetSubtype="0" fill="hold" nodeType="with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500"/>
                                        <p:tgtEl>
                                          <p:spTgt spid="99"/>
                                        </p:tgtEl>
                                      </p:cBhvr>
                                    </p:animEffect>
                                  </p:childTnLst>
                                </p:cTn>
                              </p:par>
                              <p:par>
                                <p:cTn id="63" presetID="10" presetClass="entr" presetSubtype="0" fill="hold"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fade">
                                      <p:cBhvr>
                                        <p:cTn id="65" dur="500"/>
                                        <p:tgtEl>
                                          <p:spTgt spid="108"/>
                                        </p:tgtEl>
                                      </p:cBhvr>
                                    </p:animEffect>
                                  </p:childTnLst>
                                </p:cTn>
                              </p:par>
                              <p:par>
                                <p:cTn id="66" presetID="10" presetClass="entr" presetSubtype="0" fill="hold"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518744" y="161110"/>
            <a:ext cx="8229600" cy="857250"/>
          </a:xfrm>
          <a:prstGeom prst="rect">
            <a:avLst/>
          </a:prstGeom>
          <a:noFill/>
          <a:ln>
            <a:noFill/>
          </a:ln>
        </p:spPr>
        <p:txBody>
          <a:bodyPr spcFirstLastPara="1" wrap="square" lIns="91425" tIns="45700" rIns="91425" bIns="45700" anchor="ctr" anchorCtr="0">
            <a:noAutofit/>
          </a:bodyPr>
          <a:lstStyle/>
          <a:p>
            <a:pPr lvl="0"/>
            <a:r>
              <a:rPr lang="sv-SE" dirty="0"/>
              <a:t>Det finns många möjliga roller i FLL</a:t>
            </a:r>
          </a:p>
        </p:txBody>
      </p:sp>
      <p:sp>
        <p:nvSpPr>
          <p:cNvPr id="123" name="Google Shape;123;p5"/>
          <p:cNvSpPr txBox="1">
            <a:spLocks noGrp="1"/>
          </p:cNvSpPr>
          <p:nvPr>
            <p:ph type="body" idx="1"/>
          </p:nvPr>
        </p:nvSpPr>
        <p:spPr>
          <a:xfrm>
            <a:off x="518744" y="951874"/>
            <a:ext cx="8229600" cy="4030516"/>
          </a:xfrm>
          <a:prstGeom prst="rect">
            <a:avLst/>
          </a:prstGeom>
          <a:noFill/>
          <a:ln>
            <a:noFill/>
          </a:ln>
        </p:spPr>
        <p:txBody>
          <a:bodyPr spcFirstLastPara="1" wrap="square" lIns="91425" tIns="45700" rIns="91425" bIns="45700" anchor="t" anchorCtr="0">
            <a:noAutofit/>
          </a:bodyPr>
          <a:lstStyle/>
          <a:p>
            <a:pPr lvl="0"/>
            <a:r>
              <a:rPr lang="sv-SE" sz="1400" dirty="0"/>
              <a:t>Fotograf</a:t>
            </a:r>
          </a:p>
          <a:p>
            <a:pPr lvl="0"/>
            <a:r>
              <a:rPr lang="sv-SE" sz="1400" dirty="0"/>
              <a:t>Programmerare</a:t>
            </a:r>
          </a:p>
          <a:p>
            <a:pPr lvl="0"/>
            <a:r>
              <a:rPr lang="sv-SE" sz="1400" dirty="0"/>
              <a:t>Intervjuare</a:t>
            </a:r>
          </a:p>
          <a:p>
            <a:pPr lvl="0"/>
            <a:r>
              <a:rPr lang="sv-SE" sz="1400" dirty="0"/>
              <a:t>Projektledare</a:t>
            </a:r>
          </a:p>
          <a:p>
            <a:pPr lvl="0"/>
            <a:r>
              <a:rPr lang="sv-SE" sz="1400" dirty="0"/>
              <a:t>Forskare</a:t>
            </a:r>
          </a:p>
          <a:p>
            <a:pPr lvl="0"/>
            <a:r>
              <a:rPr lang="sv-SE" sz="1400" dirty="0"/>
              <a:t>Upptäckare</a:t>
            </a:r>
          </a:p>
          <a:p>
            <a:pPr lvl="0"/>
            <a:r>
              <a:rPr lang="sv-SE" sz="1400" dirty="0"/>
              <a:t>Designer</a:t>
            </a:r>
          </a:p>
          <a:p>
            <a:pPr lvl="0"/>
            <a:r>
              <a:rPr lang="sv-SE" sz="1400" dirty="0"/>
              <a:t>Tänkare</a:t>
            </a:r>
          </a:p>
          <a:p>
            <a:pPr lvl="0"/>
            <a:r>
              <a:rPr lang="sv-SE" sz="1400" dirty="0">
                <a:highlight>
                  <a:schemeClr val="lt1"/>
                </a:highlight>
              </a:rPr>
              <a:t>Konstruktör</a:t>
            </a:r>
          </a:p>
          <a:p>
            <a:pPr lvl="0"/>
            <a:r>
              <a:rPr lang="sv-SE" sz="1400" dirty="0"/>
              <a:t>PR-ansvarig</a:t>
            </a:r>
          </a:p>
          <a:p>
            <a:pPr lvl="0"/>
            <a:r>
              <a:rPr lang="sv-SE" sz="1400" dirty="0"/>
              <a:t>Materialansvarig</a:t>
            </a:r>
          </a:p>
          <a:p>
            <a:pPr marL="127000" lvl="0" indent="0">
              <a:buNone/>
            </a:pPr>
            <a:endParaRPr lang="sv-SE" sz="1400" dirty="0"/>
          </a:p>
          <a:p>
            <a:pPr marL="127000" lvl="0" indent="0">
              <a:buNone/>
            </a:pPr>
            <a:r>
              <a:rPr lang="sv-SE" sz="1400" dirty="0"/>
              <a:t>Ser du inte någon roll som passar dig? Fundera då ut vad </a:t>
            </a:r>
          </a:p>
          <a:p>
            <a:pPr marL="127000" lvl="0" indent="0">
              <a:buNone/>
            </a:pPr>
            <a:r>
              <a:rPr lang="sv-SE" sz="1400" dirty="0"/>
              <a:t>du är bra på och vad vill lära dig mer om. Du kommer att </a:t>
            </a:r>
          </a:p>
          <a:p>
            <a:pPr marL="127000" lvl="0" indent="0">
              <a:buNone/>
            </a:pPr>
            <a:r>
              <a:rPr lang="sv-SE" sz="1400" dirty="0"/>
              <a:t>hitta din plats bara du provar dig fram! </a:t>
            </a:r>
          </a:p>
        </p:txBody>
      </p:sp>
      <p:pic>
        <p:nvPicPr>
          <p:cNvPr id="2" name="Google Shape;124;p5">
            <a:extLst>
              <a:ext uri="{FF2B5EF4-FFF2-40B4-BE49-F238E27FC236}">
                <a16:creationId xmlns:a16="http://schemas.microsoft.com/office/drawing/2014/main" id="{11EE5F42-E3CC-C330-D5DD-B7A78341D7CB}"/>
              </a:ext>
            </a:extLst>
          </p:cNvPr>
          <p:cNvPicPr preferRelativeResize="0"/>
          <p:nvPr/>
        </p:nvPicPr>
        <p:blipFill>
          <a:blip r:embed="rId3"/>
          <a:srcRect l="4486" r="4486"/>
          <a:stretch/>
        </p:blipFill>
        <p:spPr>
          <a:xfrm>
            <a:off x="5288171" y="951874"/>
            <a:ext cx="3460173" cy="3801190"/>
          </a:xfrm>
          <a:prstGeom prst="rect">
            <a:avLst/>
          </a:prstGeom>
          <a:noFill/>
          <a:ln>
            <a:noFill/>
          </a:ln>
        </p:spPr>
      </p:pic>
    </p:spTree>
  </p:cSld>
  <p:clrMapOvr>
    <a:masterClrMapping/>
  </p:clrMapOvr>
</p:sld>
</file>

<file path=ppt/theme/theme1.xml><?xml version="1.0" encoding="utf-8"?>
<a:theme xmlns:a="http://schemas.openxmlformats.org/drawingml/2006/main" name="Office-tema">
  <a:themeElements>
    <a:clrScheme name="FLL-farger">
      <a:dk1>
        <a:srgbClr val="000000"/>
      </a:dk1>
      <a:lt1>
        <a:srgbClr val="FFFFFF"/>
      </a:lt1>
      <a:dk2>
        <a:srgbClr val="000000"/>
      </a:dk2>
      <a:lt2>
        <a:srgbClr val="FFFFFF"/>
      </a:lt2>
      <a:accent1>
        <a:srgbClr val="E20512"/>
      </a:accent1>
      <a:accent2>
        <a:srgbClr val="005BA8"/>
      </a:accent2>
      <a:accent3>
        <a:srgbClr val="00A450"/>
      </a:accent3>
      <a:accent4>
        <a:srgbClr val="662C91"/>
      </a:accent4>
      <a:accent5>
        <a:srgbClr val="5B9BD5"/>
      </a:accent5>
      <a:accent6>
        <a:srgbClr val="FEC805"/>
      </a:accent6>
      <a:hlink>
        <a:srgbClr val="005BA8"/>
      </a:hlink>
      <a:folHlink>
        <a:srgbClr val="005B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3562</TotalTime>
  <Words>4331</Words>
  <Application>Microsoft Macintosh PowerPoint</Application>
  <PresentationFormat>Skjermfremvisning (16:9)</PresentationFormat>
  <Paragraphs>348</Paragraphs>
  <Slides>31</Slides>
  <Notes>31</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31</vt:i4>
      </vt:variant>
    </vt:vector>
  </HeadingPairs>
  <TitlesOfParts>
    <vt:vector size="40" baseType="lpstr">
      <vt:lpstr>Calibri</vt:lpstr>
      <vt:lpstr>Wingdings</vt:lpstr>
      <vt:lpstr>Noto Sans Symbols</vt:lpstr>
      <vt:lpstr>Roboto</vt:lpstr>
      <vt:lpstr>Calibri Light</vt:lpstr>
      <vt:lpstr>Söhne</vt:lpstr>
      <vt:lpstr>Arial</vt:lpstr>
      <vt:lpstr>freight-sans-condensed-pro</vt:lpstr>
      <vt:lpstr>Office-tema</vt:lpstr>
      <vt:lpstr>PowerPoint-presentasjon</vt:lpstr>
      <vt:lpstr>PowerPoint-presentasjon</vt:lpstr>
      <vt:lpstr>PowerPoint-presentasjon</vt:lpstr>
      <vt:lpstr>Kärnvärden</vt:lpstr>
      <vt:lpstr>Som deltagare i FLL ska ni leverera följande: </vt:lpstr>
      <vt:lpstr>PowerPoint-presentasjon</vt:lpstr>
      <vt:lpstr>PowerPoint-presentasjon</vt:lpstr>
      <vt:lpstr>Vad kommer du lära dig/få ut av att vara med i FLL? </vt:lpstr>
      <vt:lpstr>Det finns många möjliga roller i FLL</vt:lpstr>
      <vt:lpstr>PowerPoint-presentasjon</vt:lpstr>
      <vt:lpstr>Nu börjar vi: Kärnvärden – hur gör vi det?</vt:lpstr>
      <vt:lpstr>Kärnvärden – hur gör vi det?</vt:lpstr>
      <vt:lpstr>Nu är ni redo att påbörja uppdraget! Lycka till!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Brainstorming</vt:lpstr>
      <vt:lpstr>PowerPoint-presentasjon</vt:lpstr>
      <vt:lpstr>Brainstorming </vt:lpstr>
      <vt:lpstr>Brainstorming</vt:lpstr>
      <vt:lpstr>Brainstorming</vt:lpstr>
      <vt:lpstr>Brainstorming</vt:lpstr>
      <vt:lpstr>Välj utmaning, definiera en problemställning och utforska lösningar</vt:lpstr>
      <vt:lpstr>Frågor för reflektion och för att ta reda på hur ni går vidare!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FSP01</dc:creator>
  <cp:lastModifiedBy>Marte Antonsen</cp:lastModifiedBy>
  <cp:revision>60</cp:revision>
  <dcterms:created xsi:type="dcterms:W3CDTF">2021-03-05T07:45:24Z</dcterms:created>
  <dcterms:modified xsi:type="dcterms:W3CDTF">2024-09-13T12:50:35Z</dcterms:modified>
</cp:coreProperties>
</file>