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85" r:id="rId6"/>
    <p:sldId id="261" r:id="rId7"/>
    <p:sldId id="284" r:id="rId8"/>
    <p:sldId id="262" r:id="rId9"/>
    <p:sldId id="263" r:id="rId10"/>
    <p:sldId id="286" r:id="rId11"/>
    <p:sldId id="280" r:id="rId12"/>
    <p:sldId id="281" r:id="rId13"/>
    <p:sldId id="282" r:id="rId14"/>
    <p:sldId id="265" r:id="rId15"/>
    <p:sldId id="266" r:id="rId16"/>
    <p:sldId id="283" r:id="rId17"/>
    <p:sldId id="267" r:id="rId18"/>
    <p:sldId id="268" r:id="rId19"/>
    <p:sldId id="1325" r:id="rId20"/>
    <p:sldId id="1330" r:id="rId21"/>
    <p:sldId id="1326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</p:sldIdLst>
  <p:sldSz cx="9144000" cy="5143500" type="screen16x9"/>
  <p:notesSz cx="6858000" cy="9144000"/>
  <p:embeddedFontLs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849">
          <p15:clr>
            <a:srgbClr val="A4A3A4"/>
          </p15:clr>
        </p15:guide>
        <p15:guide id="2" pos="3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iHztdNLIq6jeYGKffuSkHdLuc6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027"/>
    <p:restoredTop sz="76945"/>
  </p:normalViewPr>
  <p:slideViewPr>
    <p:cSldViewPr snapToGrid="0">
      <p:cViewPr varScale="1">
        <p:scale>
          <a:sx n="121" d="100"/>
          <a:sy n="121" d="100"/>
        </p:scale>
        <p:origin x="736" y="184"/>
      </p:cViewPr>
      <p:guideLst>
        <p:guide orient="horz" pos="849"/>
        <p:guide pos="3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rbreathingplanet.com/?p=4674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urbreathingplanet.com/?p=4674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KVV4dvH2Iw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no-NO" dirty="0"/>
              <a:t>Snakkekonsept: Velkommen som deltakere i FIRST LEGO League!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no-NO" dirty="0"/>
              <a:t>FLL er verdens største teknologi- og kunnskapskonkurranse, og sammen med 35 000 andre lag rundt om i verden, skal dere være med å løse årets oppdrag! Det kuleste er at ingen av lagene kommer til å gjøre det på samme måte!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no-NO" dirty="0"/>
              <a:t>Dere skal finne løsninger ingen voksne har tenkt på, og være med å gjøre verden til et bedre sted. Gjennom programmering, forskning og presentasjoner av arbeidet deres, skal dere jobbe som ekte ingeniører, oppfinnere og programmerere. Oppdraget varer i 8 uker, og avsluttes med en turnering hvor dere konkurrerer mot andre lag i nærområdet deres.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2" name="Google Shape;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b="1"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no-NO" b="1" dirty="0"/>
              <a:t>Nå starter deres deltagelse i FLL. </a:t>
            </a:r>
            <a:r>
              <a:rPr lang="no-NO" dirty="0"/>
              <a:t>Sett på problemløserhatten og gjør det til en god og morsom opplevelse for deg selv, medelevene dine og laget ditt! Om dere føler det går treigt innimellom er det fint å huske på at det er en del av opplevelsen, å finne veien videre og løse utfordringene en møter. Sånn er det for ekte forskere, programmerere og ingeniører også!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no-NO" dirty="0"/>
              <a:t>Lykke til!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NO" i="1" dirty="0">
              <a:solidFill>
                <a:schemeClr val="tx1"/>
              </a:solidFill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NO" i="1" dirty="0">
                <a:solidFill>
                  <a:schemeClr val="tx1"/>
                </a:solidFill>
              </a:rPr>
              <a:t>Kjerneverdiene er oppdagelse, innovasjon, innvirkning, inkludering, lagarbeid og moro.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NO" i="1" dirty="0">
                <a:solidFill>
                  <a:schemeClr val="tx1"/>
                </a:solidFill>
              </a:rPr>
              <a:t>Arbeidet som dere gjør omhandler oppdagelse, innovasjon og innvirkningen den har på samfunnet.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NO" i="1" dirty="0">
                <a:solidFill>
                  <a:schemeClr val="tx1"/>
                </a:solidFill>
              </a:rPr>
              <a:t>Inkludering, lagarbeid og moro er hvordan dere er mot hverandre og hvordan dere løser utfordringer dere møter som lag.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NO" i="1" dirty="0">
                <a:solidFill>
                  <a:schemeClr val="tx1"/>
                </a:solidFill>
              </a:rPr>
              <a:t>For å få en god start skal dere definere hvordan dere skal løse utfordringer og hva dere skal gjøre for å jobbe </a:t>
            </a:r>
            <a:r>
              <a:rPr lang="en-GB" i="1" dirty="0" err="1">
                <a:solidFill>
                  <a:schemeClr val="tx1"/>
                </a:solidFill>
              </a:rPr>
              <a:t>i</a:t>
            </a:r>
            <a:endParaRPr lang="en-NO" i="1" dirty="0">
              <a:solidFill>
                <a:schemeClr val="tx1"/>
              </a:solidFill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NO" i="1" dirty="0">
                <a:solidFill>
                  <a:schemeClr val="tx1"/>
                </a:solidFill>
              </a:rPr>
              <a:t>tråd med disse kjerneverdiene.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NO" i="1" dirty="0">
              <a:solidFill>
                <a:schemeClr val="tx1"/>
              </a:solidFill>
            </a:endParaRP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NO" i="0" dirty="0">
                <a:solidFill>
                  <a:schemeClr val="tx1"/>
                </a:solidFill>
              </a:rPr>
              <a:t>Forklar elevene dine at vi har seks kjerneverdier. De fire første jobber vi med underveis </a:t>
            </a:r>
            <a:r>
              <a:rPr lang="en-GB" i="0" dirty="0">
                <a:solidFill>
                  <a:schemeClr val="tx1"/>
                </a:solidFill>
              </a:rPr>
              <a:t>I</a:t>
            </a:r>
            <a:r>
              <a:rPr lang="en-NO" i="0" dirty="0">
                <a:solidFill>
                  <a:schemeClr val="tx1"/>
                </a:solidFill>
              </a:rPr>
              <a:t> prosjektet, mens de tre siste er viktige å ha en plan for fra starten av. Hva skal vi gjøre for å inkludere hverandre? Hvordan jobber en godt sammen som lag? Hva skal vi gjøre for å ha det gøy underveis? På neste slide skal elevene få reflektere og legge en plan for dette. </a:t>
            </a:r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no-N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03880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O" dirty="0"/>
              <a:t>La elevene sitte </a:t>
            </a:r>
            <a:r>
              <a:rPr lang="en-GB" dirty="0"/>
              <a:t>I</a:t>
            </a:r>
            <a:r>
              <a:rPr lang="en-NO" dirty="0"/>
              <a:t> grupper på tre eller lagvis om det er flere lag </a:t>
            </a:r>
            <a:r>
              <a:rPr lang="en-GB" dirty="0" err="1"/>
              <a:t>i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klasse</a:t>
            </a:r>
            <a:r>
              <a:rPr lang="en-GB" dirty="0"/>
              <a:t>. Be de </a:t>
            </a:r>
            <a:r>
              <a:rPr lang="en-GB" dirty="0" err="1"/>
              <a:t>finne</a:t>
            </a:r>
            <a:r>
              <a:rPr lang="en-GB" dirty="0"/>
              <a:t> </a:t>
            </a:r>
            <a:r>
              <a:rPr lang="en-GB" dirty="0" err="1"/>
              <a:t>frem</a:t>
            </a:r>
            <a:r>
              <a:rPr lang="en-GB" dirty="0"/>
              <a:t> </a:t>
            </a:r>
            <a:r>
              <a:rPr lang="en-GB" dirty="0" err="1"/>
              <a:t>noe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skrive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, </a:t>
            </a:r>
            <a:r>
              <a:rPr lang="en-GB" dirty="0" err="1"/>
              <a:t>eventuelt</a:t>
            </a:r>
            <a:endParaRPr lang="en-GB" dirty="0"/>
          </a:p>
          <a:p>
            <a:r>
              <a:rPr lang="en-GB" dirty="0"/>
              <a:t>iPad/PC. Om </a:t>
            </a:r>
            <a:r>
              <a:rPr lang="en-GB" dirty="0" err="1"/>
              <a:t>elevene</a:t>
            </a:r>
            <a:r>
              <a:rPr lang="en-GB" dirty="0"/>
              <a:t> er </a:t>
            </a:r>
            <a:r>
              <a:rPr lang="en-GB" dirty="0" err="1"/>
              <a:t>unge</a:t>
            </a:r>
            <a:r>
              <a:rPr lang="en-GB" dirty="0"/>
              <a:t> el. </a:t>
            </a:r>
            <a:r>
              <a:rPr lang="en-GB" dirty="0" err="1"/>
              <a:t>Så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dere</a:t>
            </a:r>
            <a:r>
              <a:rPr lang="en-GB" dirty="0"/>
              <a:t> </a:t>
            </a:r>
            <a:r>
              <a:rPr lang="en-GB" dirty="0" err="1"/>
              <a:t>gjennomgå</a:t>
            </a:r>
            <a:r>
              <a:rPr lang="en-GB" dirty="0"/>
              <a:t> </a:t>
            </a:r>
            <a:r>
              <a:rPr lang="en-GB" dirty="0" err="1"/>
              <a:t>svarene</a:t>
            </a:r>
            <a:r>
              <a:rPr lang="en-GB" dirty="0"/>
              <a:t> </a:t>
            </a:r>
            <a:r>
              <a:rPr lang="en-GB" dirty="0" err="1"/>
              <a:t>deres</a:t>
            </a:r>
            <a:r>
              <a:rPr lang="en-GB" dirty="0"/>
              <a:t> </a:t>
            </a:r>
            <a:r>
              <a:rPr lang="en-GB" dirty="0" err="1"/>
              <a:t>muntlig</a:t>
            </a:r>
            <a:r>
              <a:rPr lang="en-GB" dirty="0"/>
              <a:t> </a:t>
            </a:r>
            <a:r>
              <a:rPr lang="en-GB" dirty="0" err="1"/>
              <a:t>underveis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/>
              <a:t>Start med </a:t>
            </a:r>
            <a:r>
              <a:rPr lang="en-GB" dirty="0" err="1"/>
              <a:t>Inkludering</a:t>
            </a:r>
            <a:r>
              <a:rPr lang="en-GB" dirty="0"/>
              <a:t>. Vis </a:t>
            </a:r>
            <a:r>
              <a:rPr lang="en-GB" dirty="0" err="1"/>
              <a:t>første</a:t>
            </a:r>
            <a:r>
              <a:rPr lang="en-GB" dirty="0"/>
              <a:t> </a:t>
            </a:r>
            <a:r>
              <a:rPr lang="en-GB" dirty="0" err="1"/>
              <a:t>spørsmål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prosjektoren</a:t>
            </a:r>
            <a:r>
              <a:rPr lang="en-GB" dirty="0"/>
              <a:t> </a:t>
            </a:r>
            <a:r>
              <a:rPr lang="en-GB" dirty="0" err="1"/>
              <a:t>og</a:t>
            </a:r>
            <a:r>
              <a:rPr lang="en-GB" dirty="0"/>
              <a:t> les den </a:t>
            </a:r>
            <a:r>
              <a:rPr lang="en-GB" dirty="0" err="1"/>
              <a:t>høyt</a:t>
            </a:r>
            <a:r>
              <a:rPr lang="en-GB" dirty="0"/>
              <a:t> for </a:t>
            </a:r>
            <a:r>
              <a:rPr lang="en-GB" dirty="0" err="1"/>
              <a:t>elevene</a:t>
            </a:r>
            <a:r>
              <a:rPr lang="en-GB" dirty="0"/>
              <a:t>. Gi de </a:t>
            </a:r>
            <a:r>
              <a:rPr lang="en-GB" dirty="0" err="1"/>
              <a:t>noen</a:t>
            </a:r>
            <a:r>
              <a:rPr lang="en-GB" dirty="0"/>
              <a:t> </a:t>
            </a:r>
            <a:r>
              <a:rPr lang="en-GB" dirty="0" err="1"/>
              <a:t>minutter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å</a:t>
            </a:r>
            <a:r>
              <a:rPr lang="en-GB" dirty="0"/>
              <a:t> </a:t>
            </a:r>
            <a:r>
              <a:rPr lang="en-GB" dirty="0" err="1"/>
              <a:t>diskutere</a:t>
            </a:r>
            <a:endParaRPr lang="en-GB" dirty="0"/>
          </a:p>
          <a:p>
            <a:r>
              <a:rPr lang="en-GB" dirty="0" err="1"/>
              <a:t>og</a:t>
            </a:r>
            <a:r>
              <a:rPr lang="en-GB" dirty="0"/>
              <a:t> </a:t>
            </a:r>
            <a:r>
              <a:rPr lang="en-GB" dirty="0" err="1"/>
              <a:t>legge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plan for </a:t>
            </a:r>
            <a:r>
              <a:rPr lang="en-GB" dirty="0" err="1"/>
              <a:t>hvordan</a:t>
            </a:r>
            <a:r>
              <a:rPr lang="en-GB" dirty="0"/>
              <a:t> de </a:t>
            </a:r>
            <a:r>
              <a:rPr lang="en-GB" dirty="0" err="1"/>
              <a:t>vil</a:t>
            </a:r>
            <a:r>
              <a:rPr lang="en-GB" dirty="0"/>
              <a:t> </a:t>
            </a:r>
            <a:r>
              <a:rPr lang="en-GB" dirty="0" err="1"/>
              <a:t>løse</a:t>
            </a:r>
            <a:r>
              <a:rPr lang="en-GB" dirty="0"/>
              <a:t> </a:t>
            </a:r>
            <a:r>
              <a:rPr lang="en-GB" dirty="0" err="1"/>
              <a:t>utfordringen</a:t>
            </a:r>
            <a:r>
              <a:rPr lang="en-GB" dirty="0"/>
              <a:t>. La alle dele </a:t>
            </a:r>
            <a:r>
              <a:rPr lang="en-GB" dirty="0" err="1"/>
              <a:t>svarene</a:t>
            </a:r>
            <a:r>
              <a:rPr lang="en-GB" dirty="0"/>
              <a:t> sine </a:t>
            </a:r>
            <a:r>
              <a:rPr lang="en-GB" dirty="0" err="1"/>
              <a:t>før</a:t>
            </a:r>
            <a:r>
              <a:rPr lang="en-GB" dirty="0"/>
              <a:t> </a:t>
            </a:r>
            <a:r>
              <a:rPr lang="en-GB" dirty="0" err="1"/>
              <a:t>dere</a:t>
            </a:r>
            <a:r>
              <a:rPr lang="en-GB" dirty="0"/>
              <a:t> </a:t>
            </a:r>
            <a:r>
              <a:rPr lang="en-GB" dirty="0" err="1"/>
              <a:t>går</a:t>
            </a:r>
            <a:r>
              <a:rPr lang="en-GB" dirty="0"/>
              <a:t> </a:t>
            </a:r>
            <a:r>
              <a:rPr lang="en-GB" dirty="0" err="1"/>
              <a:t>videre</a:t>
            </a:r>
            <a:r>
              <a:rPr lang="en-GB" dirty="0"/>
              <a:t> </a:t>
            </a:r>
            <a:r>
              <a:rPr lang="en-GB" dirty="0" err="1"/>
              <a:t>til</a:t>
            </a:r>
            <a:r>
              <a:rPr lang="en-GB" dirty="0"/>
              <a:t> </a:t>
            </a:r>
            <a:r>
              <a:rPr lang="en-GB" dirty="0" err="1"/>
              <a:t>neste</a:t>
            </a:r>
            <a:r>
              <a:rPr lang="en-GB" dirty="0"/>
              <a:t>. </a:t>
            </a:r>
          </a:p>
          <a:p>
            <a:endParaRPr lang="en-GB" dirty="0"/>
          </a:p>
          <a:p>
            <a:r>
              <a:rPr lang="en-GB" dirty="0" err="1"/>
              <a:t>Resultatet</a:t>
            </a:r>
            <a:r>
              <a:rPr lang="en-GB" dirty="0"/>
              <a:t> </a:t>
            </a:r>
            <a:r>
              <a:rPr lang="en-GB" dirty="0" err="1"/>
              <a:t>av</a:t>
            </a:r>
            <a:r>
              <a:rPr lang="en-GB" dirty="0"/>
              <a:t> </a:t>
            </a:r>
            <a:r>
              <a:rPr lang="en-GB" dirty="0" err="1"/>
              <a:t>svarene</a:t>
            </a:r>
            <a:r>
              <a:rPr lang="en-GB" dirty="0"/>
              <a:t> </a:t>
            </a:r>
            <a:r>
              <a:rPr lang="en-GB" dirty="0" err="1"/>
              <a:t>kan</a:t>
            </a:r>
            <a:r>
              <a:rPr lang="en-GB" dirty="0"/>
              <a:t> </a:t>
            </a:r>
            <a:r>
              <a:rPr lang="en-GB" dirty="0" err="1"/>
              <a:t>bli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plakat</a:t>
            </a:r>
            <a:r>
              <a:rPr lang="en-GB" dirty="0"/>
              <a:t> med </a:t>
            </a:r>
            <a:r>
              <a:rPr lang="en-GB" dirty="0" err="1"/>
              <a:t>regler</a:t>
            </a:r>
            <a:r>
              <a:rPr lang="en-GB" dirty="0"/>
              <a:t>, et </a:t>
            </a:r>
            <a:r>
              <a:rPr lang="en-GB" dirty="0" err="1"/>
              <a:t>utgangspunkt</a:t>
            </a:r>
            <a:r>
              <a:rPr lang="en-GB" dirty="0"/>
              <a:t> for </a:t>
            </a:r>
            <a:r>
              <a:rPr lang="en-GB" dirty="0" err="1"/>
              <a:t>diskusjon</a:t>
            </a:r>
            <a:r>
              <a:rPr lang="en-GB" dirty="0"/>
              <a:t>/</a:t>
            </a:r>
            <a:r>
              <a:rPr lang="en-GB" dirty="0" err="1"/>
              <a:t>refleksjon</a:t>
            </a:r>
            <a:r>
              <a:rPr lang="en-GB" dirty="0"/>
              <a:t>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lagmøter</a:t>
            </a:r>
            <a:r>
              <a:rPr lang="en-GB" dirty="0"/>
              <a:t>, </a:t>
            </a:r>
            <a:r>
              <a:rPr lang="en-GB" dirty="0" err="1"/>
              <a:t>sjekkliste</a:t>
            </a:r>
            <a:r>
              <a:rPr lang="en-GB" dirty="0"/>
              <a:t> </a:t>
            </a:r>
            <a:r>
              <a:rPr lang="en-GB" dirty="0" err="1"/>
              <a:t>eller</a:t>
            </a:r>
            <a:endParaRPr lang="en-GB" dirty="0"/>
          </a:p>
          <a:p>
            <a:r>
              <a:rPr lang="en-GB" dirty="0" err="1"/>
              <a:t>andre</a:t>
            </a:r>
            <a:r>
              <a:rPr lang="en-GB" dirty="0"/>
              <a:t> former </a:t>
            </a:r>
            <a:r>
              <a:rPr lang="en-GB" dirty="0" err="1"/>
              <a:t>som</a:t>
            </a:r>
            <a:r>
              <a:rPr lang="en-GB" dirty="0"/>
              <a:t> passer </a:t>
            </a:r>
            <a:r>
              <a:rPr lang="en-GB" dirty="0" err="1"/>
              <a:t>dere</a:t>
            </a:r>
            <a:r>
              <a:rPr lang="en-GB" dirty="0"/>
              <a:t>. </a:t>
            </a:r>
          </a:p>
          <a:p>
            <a:endParaRPr lang="en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no-N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4986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nb-NO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7" name="Google Shape;13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nb-NO" b="0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b-NO" b="0" dirty="0"/>
              <a:t>Her er introduksjonen til årets oppdrag beskrevet. 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b-NO" b="0" dirty="0"/>
              <a:t>Skriv gjerne om/forenkle for å tilpasse det til dine elevers alder/nivå. </a:t>
            </a:r>
            <a:endParaRPr b="0" dirty="0"/>
          </a:p>
        </p:txBody>
      </p:sp>
      <p:sp>
        <p:nvSpPr>
          <p:cNvPr id="143" name="Google Shape;14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no-NO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0595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nb-NO" dirty="0"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150" name="Google Shape;15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dirty="0"/>
              <a:t>Her har vi samlet noen bilder til inspirasjon for deltakerne. Dette er et tilfeldig utvalg, og du star fritt til å ta bort, legge til eller lage din egen inspirasjonsslide. La deltakerne se på bildene, spør de om hva de ser. Hvordan det henger sammen med årets tema. 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nb-NO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b-NO" dirty="0"/>
              <a:t>Gå videre til neste slide for en ny aktivitet.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nb-NO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/>
              <a:t>Kilder: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/>
              <a:t>Havforsker: </a:t>
            </a:r>
            <a:r>
              <a:rPr lang="nb-NO" b="0" dirty="0" err="1"/>
              <a:t>https</a:t>
            </a:r>
            <a:r>
              <a:rPr lang="nb-NO" b="0" dirty="0"/>
              <a:t>://</a:t>
            </a:r>
            <a:r>
              <a:rPr lang="nb-NO" b="0" dirty="0" err="1"/>
              <a:t>studenttorget.no</a:t>
            </a:r>
            <a:r>
              <a:rPr lang="nb-NO" b="0" dirty="0"/>
              <a:t>/</a:t>
            </a:r>
            <a:r>
              <a:rPr lang="nb-NO" b="0" dirty="0" err="1"/>
              <a:t>index.php?show</a:t>
            </a:r>
            <a:r>
              <a:rPr lang="nb-NO" b="0" dirty="0"/>
              <a:t>=5192&amp;expand=4631,5192&amp;yrkesid=349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/>
              <a:t>Merking av </a:t>
            </a:r>
            <a:r>
              <a:rPr lang="nb-NO" b="0" dirty="0" err="1"/>
              <a:t>silkehai</a:t>
            </a:r>
            <a:r>
              <a:rPr lang="nb-NO" b="0" dirty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 err="1"/>
              <a:t>https</a:t>
            </a:r>
            <a:r>
              <a:rPr lang="nb-NO" b="0" dirty="0"/>
              <a:t>://</a:t>
            </a:r>
            <a:r>
              <a:rPr lang="nb-NO" b="0" dirty="0" err="1"/>
              <a:t>news.nova.edu</a:t>
            </a:r>
            <a:r>
              <a:rPr lang="nb-NO" b="0" dirty="0"/>
              <a:t>/</a:t>
            </a:r>
            <a:r>
              <a:rPr lang="nb-NO" b="0" dirty="0" err="1"/>
              <a:t>news-releases</a:t>
            </a:r>
            <a:r>
              <a:rPr lang="nb-NO" b="0" dirty="0"/>
              <a:t>/nsu-research-scientist-and-shark-expert-working-on-international-study-of-silky-sharks/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/>
              <a:t>Havlagene: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 err="1"/>
              <a:t>https</a:t>
            </a:r>
            <a:r>
              <a:rPr lang="nb-NO" b="0" dirty="0"/>
              <a:t>://</a:t>
            </a:r>
            <a:r>
              <a:rPr lang="nb-NO" b="0" dirty="0" err="1"/>
              <a:t>www.iberdrola.com</a:t>
            </a:r>
            <a:r>
              <a:rPr lang="nb-NO" b="0" dirty="0"/>
              <a:t>/</a:t>
            </a:r>
            <a:r>
              <a:rPr lang="nb-NO" b="0" dirty="0" err="1"/>
              <a:t>sustainability</a:t>
            </a:r>
            <a:r>
              <a:rPr lang="nb-NO" b="0" dirty="0"/>
              <a:t>/abyssal-</a:t>
            </a:r>
            <a:r>
              <a:rPr lang="nb-NO" b="0" dirty="0" err="1"/>
              <a:t>creatures</a:t>
            </a:r>
            <a:endParaRPr lang="nb-NO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/>
              <a:t>AUV Orpheus: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 err="1"/>
              <a:t>https</a:t>
            </a:r>
            <a:r>
              <a:rPr lang="nb-NO" b="0" dirty="0"/>
              <a:t>://</a:t>
            </a:r>
            <a:r>
              <a:rPr lang="nb-NO" b="0" dirty="0" err="1"/>
              <a:t>www.whoi.edu</a:t>
            </a:r>
            <a:r>
              <a:rPr lang="nb-NO" b="0" dirty="0"/>
              <a:t>/</a:t>
            </a:r>
            <a:r>
              <a:rPr lang="nb-NO" b="0" dirty="0" err="1"/>
              <a:t>know-your-ocean</a:t>
            </a:r>
            <a:r>
              <a:rPr lang="nb-NO" b="0" dirty="0"/>
              <a:t>/</a:t>
            </a:r>
            <a:r>
              <a:rPr lang="nb-NO" b="0" dirty="0" err="1"/>
              <a:t>ocean-topics</a:t>
            </a:r>
            <a:r>
              <a:rPr lang="nb-NO" b="0" dirty="0"/>
              <a:t>/</a:t>
            </a:r>
            <a:r>
              <a:rPr lang="nb-NO" b="0" dirty="0" err="1"/>
              <a:t>how-the-ocean-works</a:t>
            </a:r>
            <a:r>
              <a:rPr lang="nb-NO" b="0" dirty="0"/>
              <a:t>/</a:t>
            </a:r>
            <a:r>
              <a:rPr lang="nb-NO" b="0" dirty="0" err="1"/>
              <a:t>ocean-zones</a:t>
            </a:r>
            <a:r>
              <a:rPr lang="nb-NO" b="0" dirty="0"/>
              <a:t>/abyssal-</a:t>
            </a:r>
            <a:r>
              <a:rPr lang="nb-NO" b="0" dirty="0" err="1"/>
              <a:t>zone</a:t>
            </a:r>
            <a:r>
              <a:rPr lang="nb-NO" b="0" dirty="0"/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/>
              <a:t>Sea </a:t>
            </a:r>
            <a:r>
              <a:rPr lang="nb-NO" b="0" dirty="0" err="1"/>
              <a:t>pig</a:t>
            </a:r>
            <a:r>
              <a:rPr lang="nb-NO" b="0" dirty="0"/>
              <a:t>: </a:t>
            </a:r>
            <a:r>
              <a:rPr lang="nb-NO" b="0" i="0" dirty="0">
                <a:solidFill>
                  <a:srgbClr val="333333"/>
                </a:solidFill>
                <a:effectLst/>
                <a:latin typeface="freight-sans-condensed-pro"/>
              </a:rPr>
              <a:t>Source: </a:t>
            </a:r>
            <a:r>
              <a:rPr lang="nb-NO" b="0" i="0" dirty="0" err="1">
                <a:solidFill>
                  <a:srgbClr val="333333"/>
                </a:solidFill>
                <a:effectLst/>
                <a:latin typeface="freight-sans-condensed-pro"/>
              </a:rPr>
              <a:t>https</a:t>
            </a:r>
            <a:r>
              <a:rPr lang="nb-NO" b="0" i="0" dirty="0">
                <a:solidFill>
                  <a:srgbClr val="333333"/>
                </a:solidFill>
                <a:effectLst/>
                <a:latin typeface="freight-sans-condensed-pro"/>
              </a:rPr>
              <a:t>://</a:t>
            </a:r>
            <a:r>
              <a:rPr lang="nb-NO" b="0" i="0" dirty="0" err="1">
                <a:solidFill>
                  <a:srgbClr val="333333"/>
                </a:solidFill>
                <a:effectLst/>
                <a:latin typeface="freight-sans-condensed-pro"/>
              </a:rPr>
              <a:t>bit.ly</a:t>
            </a:r>
            <a:r>
              <a:rPr lang="nb-NO" b="0" i="0" dirty="0">
                <a:solidFill>
                  <a:srgbClr val="333333"/>
                </a:solidFill>
                <a:effectLst/>
                <a:latin typeface="freight-sans-condensed-pro"/>
              </a:rPr>
              <a:t>/3iLAGNI Photo Credit: NOAA/MBARI CC License: </a:t>
            </a:r>
            <a:r>
              <a:rPr lang="nb-NO" b="0" i="0" dirty="0" err="1">
                <a:solidFill>
                  <a:srgbClr val="333333"/>
                </a:solidFill>
                <a:effectLst/>
                <a:latin typeface="freight-sans-condensed-pro"/>
              </a:rPr>
              <a:t>https</a:t>
            </a:r>
            <a:r>
              <a:rPr lang="nb-NO" b="0" i="0" dirty="0">
                <a:solidFill>
                  <a:srgbClr val="333333"/>
                </a:solidFill>
                <a:effectLst/>
                <a:latin typeface="freight-sans-condensed-pro"/>
              </a:rPr>
              <a:t>://</a:t>
            </a:r>
            <a:r>
              <a:rPr lang="nb-NO" b="0" i="0" dirty="0" err="1">
                <a:solidFill>
                  <a:srgbClr val="333333"/>
                </a:solidFill>
                <a:effectLst/>
                <a:latin typeface="freight-sans-condensed-pro"/>
              </a:rPr>
              <a:t>bit.ly</a:t>
            </a:r>
            <a:r>
              <a:rPr lang="nb-NO" b="0" i="0" dirty="0">
                <a:solidFill>
                  <a:srgbClr val="333333"/>
                </a:solidFill>
                <a:effectLst/>
                <a:latin typeface="freight-sans-condensed-pro"/>
              </a:rPr>
              <a:t>/3jRVDGo Read more at Our </a:t>
            </a:r>
            <a:r>
              <a:rPr lang="nb-NO" b="0" i="0" dirty="0" err="1">
                <a:solidFill>
                  <a:srgbClr val="333333"/>
                </a:solidFill>
                <a:effectLst/>
                <a:latin typeface="freight-sans-condensed-pro"/>
              </a:rPr>
              <a:t>Breathing</a:t>
            </a:r>
            <a:r>
              <a:rPr lang="nb-NO" b="0" i="0" dirty="0">
                <a:solidFill>
                  <a:srgbClr val="333333"/>
                </a:solidFill>
                <a:effectLst/>
                <a:latin typeface="freight-sans-condensed-pro"/>
              </a:rPr>
              <a:t> Planet: Sea </a:t>
            </a:r>
            <a:r>
              <a:rPr lang="nb-NO" b="0" i="0" dirty="0" err="1">
                <a:solidFill>
                  <a:srgbClr val="333333"/>
                </a:solidFill>
                <a:effectLst/>
                <a:latin typeface="freight-sans-condensed-pro"/>
              </a:rPr>
              <a:t>Pig</a:t>
            </a:r>
            <a:r>
              <a:rPr lang="nb-NO" b="0" i="0" dirty="0">
                <a:solidFill>
                  <a:srgbClr val="333333"/>
                </a:solidFill>
                <a:effectLst/>
                <a:latin typeface="freight-sans-condensed-pro"/>
              </a:rPr>
              <a:t> 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  <a:hlinkClick r:id="rId3"/>
              </a:rPr>
              <a:t>https://www.ourbreathingplanet.com/?p=4674</a:t>
            </a:r>
            <a:endParaRPr lang="nb-NO" b="0" i="0" u="none" strike="noStrike" dirty="0">
              <a:solidFill>
                <a:srgbClr val="6AB4FF"/>
              </a:solidFill>
              <a:effectLst/>
              <a:latin typeface="freight-sans-condensed-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Angler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fish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family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: By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Masaki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Miya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et al. -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Evolutionary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history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of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anglerfishes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(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Teleostei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: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Lophiiformes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): a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mitogenomic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perspective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. BMC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Evolutionary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Biology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2010, 10:58 doi:10.1186/1471-2148-10-58, CC BY 2.0,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https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://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commons.wikimedia.org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/w/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index.php?curid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=21029016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Blue-green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algea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: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https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://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science.ku.dk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/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english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/press/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news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/2024/scientists-use-blue-green-algae-as-a-surrogate-mother-for-meat-like-proteins/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nb-NO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nb-NO" b="0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nb-NO" dirty="0"/>
          </a:p>
        </p:txBody>
      </p:sp>
      <p:sp>
        <p:nvSpPr>
          <p:cNvPr id="158" name="Google Shape;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b-NO" dirty="0"/>
              <a:t>Her har vi samlet noen bilder til inspirasjon for deltakerne. Dette er et tilfeldig utvalg, og du star fritt til å ta bort, legge til eller lage din egen inspirasjonsslide. La deltakerne se på bildene, spør de om hva de ser. Hvordan det henger sammen med årets tema. 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o-NO" dirty="0"/>
              <a:t>Gå videre til neste slide for en ny aktivitet. </a:t>
            </a: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nb-NO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/>
              <a:t>Kilder: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/>
              <a:t>Havforsker: </a:t>
            </a:r>
            <a:r>
              <a:rPr lang="nb-NO" b="0" dirty="0" err="1"/>
              <a:t>https</a:t>
            </a:r>
            <a:r>
              <a:rPr lang="nb-NO" b="0" dirty="0"/>
              <a:t>://</a:t>
            </a:r>
            <a:r>
              <a:rPr lang="nb-NO" b="0" dirty="0" err="1"/>
              <a:t>studenttorget.no</a:t>
            </a:r>
            <a:r>
              <a:rPr lang="nb-NO" b="0" dirty="0"/>
              <a:t>/</a:t>
            </a:r>
            <a:r>
              <a:rPr lang="nb-NO" b="0" dirty="0" err="1"/>
              <a:t>index.php?show</a:t>
            </a:r>
            <a:r>
              <a:rPr lang="nb-NO" b="0" dirty="0"/>
              <a:t>=5192&amp;expand=4631,5192&amp;yrkesid=349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/>
              <a:t>Merking av </a:t>
            </a:r>
            <a:r>
              <a:rPr lang="nb-NO" b="0" dirty="0" err="1"/>
              <a:t>silkehai</a:t>
            </a:r>
            <a:r>
              <a:rPr lang="nb-NO" b="0" dirty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 err="1"/>
              <a:t>https</a:t>
            </a:r>
            <a:r>
              <a:rPr lang="nb-NO" b="0" dirty="0"/>
              <a:t>://</a:t>
            </a:r>
            <a:r>
              <a:rPr lang="nb-NO" b="0" dirty="0" err="1"/>
              <a:t>news.nova.edu</a:t>
            </a:r>
            <a:r>
              <a:rPr lang="nb-NO" b="0" dirty="0"/>
              <a:t>/</a:t>
            </a:r>
            <a:r>
              <a:rPr lang="nb-NO" b="0" dirty="0" err="1"/>
              <a:t>news-releases</a:t>
            </a:r>
            <a:r>
              <a:rPr lang="nb-NO" b="0" dirty="0"/>
              <a:t>/nsu-research-scientist-and-shark-expert-working-on-international-study-of-silky-sharks/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/>
              <a:t>Havlagene: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 err="1"/>
              <a:t>https</a:t>
            </a:r>
            <a:r>
              <a:rPr lang="nb-NO" b="0" dirty="0"/>
              <a:t>://</a:t>
            </a:r>
            <a:r>
              <a:rPr lang="nb-NO" b="0" dirty="0" err="1"/>
              <a:t>www.iberdrola.com</a:t>
            </a:r>
            <a:r>
              <a:rPr lang="nb-NO" b="0" dirty="0"/>
              <a:t>/</a:t>
            </a:r>
            <a:r>
              <a:rPr lang="nb-NO" b="0" dirty="0" err="1"/>
              <a:t>sustainability</a:t>
            </a:r>
            <a:r>
              <a:rPr lang="nb-NO" b="0" dirty="0"/>
              <a:t>/abyssal-</a:t>
            </a:r>
            <a:r>
              <a:rPr lang="nb-NO" b="0" dirty="0" err="1"/>
              <a:t>creatures</a:t>
            </a:r>
            <a:endParaRPr lang="nb-NO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/>
              <a:t>AUV Orpheus: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 err="1"/>
              <a:t>https</a:t>
            </a:r>
            <a:r>
              <a:rPr lang="nb-NO" b="0" dirty="0"/>
              <a:t>://</a:t>
            </a:r>
            <a:r>
              <a:rPr lang="nb-NO" b="0" dirty="0" err="1"/>
              <a:t>www.whoi.edu</a:t>
            </a:r>
            <a:r>
              <a:rPr lang="nb-NO" b="0" dirty="0"/>
              <a:t>/</a:t>
            </a:r>
            <a:r>
              <a:rPr lang="nb-NO" b="0" dirty="0" err="1"/>
              <a:t>know-your-ocean</a:t>
            </a:r>
            <a:r>
              <a:rPr lang="nb-NO" b="0" dirty="0"/>
              <a:t>/</a:t>
            </a:r>
            <a:r>
              <a:rPr lang="nb-NO" b="0" dirty="0" err="1"/>
              <a:t>ocean-topics</a:t>
            </a:r>
            <a:r>
              <a:rPr lang="nb-NO" b="0" dirty="0"/>
              <a:t>/</a:t>
            </a:r>
            <a:r>
              <a:rPr lang="nb-NO" b="0" dirty="0" err="1"/>
              <a:t>how-the-ocean-works</a:t>
            </a:r>
            <a:r>
              <a:rPr lang="nb-NO" b="0" dirty="0"/>
              <a:t>/</a:t>
            </a:r>
            <a:r>
              <a:rPr lang="nb-NO" b="0" dirty="0" err="1"/>
              <a:t>ocean-zones</a:t>
            </a:r>
            <a:r>
              <a:rPr lang="nb-NO" b="0" dirty="0"/>
              <a:t>/abyssal-</a:t>
            </a:r>
            <a:r>
              <a:rPr lang="nb-NO" b="0" dirty="0" err="1"/>
              <a:t>zone</a:t>
            </a:r>
            <a:r>
              <a:rPr lang="nb-NO" b="0" dirty="0"/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/>
              <a:t>Sea </a:t>
            </a:r>
            <a:r>
              <a:rPr lang="nb-NO" b="0" dirty="0" err="1"/>
              <a:t>pig</a:t>
            </a:r>
            <a:r>
              <a:rPr lang="nb-NO" b="0" dirty="0"/>
              <a:t>: </a:t>
            </a:r>
            <a:r>
              <a:rPr lang="nb-NO" b="0" i="0" dirty="0">
                <a:solidFill>
                  <a:srgbClr val="333333"/>
                </a:solidFill>
                <a:effectLst/>
                <a:latin typeface="freight-sans-condensed-pro"/>
              </a:rPr>
              <a:t>Source: </a:t>
            </a:r>
            <a:r>
              <a:rPr lang="nb-NO" b="0" i="0" dirty="0" err="1">
                <a:solidFill>
                  <a:srgbClr val="333333"/>
                </a:solidFill>
                <a:effectLst/>
                <a:latin typeface="freight-sans-condensed-pro"/>
              </a:rPr>
              <a:t>https</a:t>
            </a:r>
            <a:r>
              <a:rPr lang="nb-NO" b="0" i="0" dirty="0">
                <a:solidFill>
                  <a:srgbClr val="333333"/>
                </a:solidFill>
                <a:effectLst/>
                <a:latin typeface="freight-sans-condensed-pro"/>
              </a:rPr>
              <a:t>://</a:t>
            </a:r>
            <a:r>
              <a:rPr lang="nb-NO" b="0" i="0" dirty="0" err="1">
                <a:solidFill>
                  <a:srgbClr val="333333"/>
                </a:solidFill>
                <a:effectLst/>
                <a:latin typeface="freight-sans-condensed-pro"/>
              </a:rPr>
              <a:t>bit.ly</a:t>
            </a:r>
            <a:r>
              <a:rPr lang="nb-NO" b="0" i="0" dirty="0">
                <a:solidFill>
                  <a:srgbClr val="333333"/>
                </a:solidFill>
                <a:effectLst/>
                <a:latin typeface="freight-sans-condensed-pro"/>
              </a:rPr>
              <a:t>/3iLAGNI Photo Credit: NOAA/MBARI CC License: </a:t>
            </a:r>
            <a:r>
              <a:rPr lang="nb-NO" b="0" i="0" dirty="0" err="1">
                <a:solidFill>
                  <a:srgbClr val="333333"/>
                </a:solidFill>
                <a:effectLst/>
                <a:latin typeface="freight-sans-condensed-pro"/>
              </a:rPr>
              <a:t>https</a:t>
            </a:r>
            <a:r>
              <a:rPr lang="nb-NO" b="0" i="0" dirty="0">
                <a:solidFill>
                  <a:srgbClr val="333333"/>
                </a:solidFill>
                <a:effectLst/>
                <a:latin typeface="freight-sans-condensed-pro"/>
              </a:rPr>
              <a:t>://</a:t>
            </a:r>
            <a:r>
              <a:rPr lang="nb-NO" b="0" i="0" dirty="0" err="1">
                <a:solidFill>
                  <a:srgbClr val="333333"/>
                </a:solidFill>
                <a:effectLst/>
                <a:latin typeface="freight-sans-condensed-pro"/>
              </a:rPr>
              <a:t>bit.ly</a:t>
            </a:r>
            <a:r>
              <a:rPr lang="nb-NO" b="0" i="0" dirty="0">
                <a:solidFill>
                  <a:srgbClr val="333333"/>
                </a:solidFill>
                <a:effectLst/>
                <a:latin typeface="freight-sans-condensed-pro"/>
              </a:rPr>
              <a:t>/3jRVDGo Read more at Our </a:t>
            </a:r>
            <a:r>
              <a:rPr lang="nb-NO" b="0" i="0" dirty="0" err="1">
                <a:solidFill>
                  <a:srgbClr val="333333"/>
                </a:solidFill>
                <a:effectLst/>
                <a:latin typeface="freight-sans-condensed-pro"/>
              </a:rPr>
              <a:t>Breathing</a:t>
            </a:r>
            <a:r>
              <a:rPr lang="nb-NO" b="0" i="0" dirty="0">
                <a:solidFill>
                  <a:srgbClr val="333333"/>
                </a:solidFill>
                <a:effectLst/>
                <a:latin typeface="freight-sans-condensed-pro"/>
              </a:rPr>
              <a:t> Planet: Sea </a:t>
            </a:r>
            <a:r>
              <a:rPr lang="nb-NO" b="0" i="0" dirty="0" err="1">
                <a:solidFill>
                  <a:srgbClr val="333333"/>
                </a:solidFill>
                <a:effectLst/>
                <a:latin typeface="freight-sans-condensed-pro"/>
              </a:rPr>
              <a:t>Pig</a:t>
            </a:r>
            <a:r>
              <a:rPr lang="nb-NO" b="0" i="0" dirty="0">
                <a:solidFill>
                  <a:srgbClr val="333333"/>
                </a:solidFill>
                <a:effectLst/>
                <a:latin typeface="freight-sans-condensed-pro"/>
              </a:rPr>
              <a:t> 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  <a:hlinkClick r:id="rId3"/>
              </a:rPr>
              <a:t>https://www.ourbreathingplanet.com/?p=4674</a:t>
            </a:r>
            <a:endParaRPr lang="nb-NO" b="0" i="0" u="none" strike="noStrike" dirty="0">
              <a:solidFill>
                <a:srgbClr val="6AB4FF"/>
              </a:solidFill>
              <a:effectLst/>
              <a:latin typeface="freight-sans-condensed-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Angler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fish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family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: By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Masaki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Miya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et al. -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Evolutionary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history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of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anglerfishes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(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Teleostei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: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Lophiiformes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): a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mitogenomic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perspective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. BMC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Evolutionary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Biology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 2010, 10:58 doi:10.1186/1471-2148-10-58, CC BY 2.0,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https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://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commons.wikimedia.org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/w/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index.php?curid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=21029016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Blue-green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algea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: 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https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://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science.ku.dk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/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english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/press/</a:t>
            </a:r>
            <a:r>
              <a:rPr lang="nb-NO" b="0" i="0" u="none" strike="noStrike" dirty="0" err="1">
                <a:solidFill>
                  <a:srgbClr val="6AB4FF"/>
                </a:solidFill>
                <a:effectLst/>
                <a:latin typeface="freight-sans-condensed-pro"/>
              </a:rPr>
              <a:t>news</a:t>
            </a:r>
            <a:r>
              <a:rPr lang="nb-NO" b="0" i="0" u="none" strike="noStrike" dirty="0">
                <a:solidFill>
                  <a:srgbClr val="6AB4FF"/>
                </a:solidFill>
                <a:effectLst/>
                <a:latin typeface="freight-sans-condensed-pro"/>
              </a:rPr>
              <a:t>/2024/scientists-use-blue-green-algae-as-a-surrogate-mother-for-meat-like-proteins/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nb-NO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nb-NO" b="0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8" name="Google Shape;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162621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/>
              <a:t>Film fra Ocean Explorers på National </a:t>
            </a:r>
            <a:r>
              <a:rPr lang="nb-NO" b="0" dirty="0" err="1"/>
              <a:t>Geographic</a:t>
            </a:r>
            <a:endParaRPr lang="nb-NO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/>
              <a:t>Serie ligger på Disney+ om det er mulighet for å se det.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B831D9-F25B-1E49-B4E7-C7F7D367E37E}" type="slidenum">
              <a:rPr lang="nb-NO" smtClean="0"/>
              <a:pPr>
                <a:defRPr/>
              </a:pPr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21012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b-NO" dirty="0"/>
              <a:t>Slide for å engasjere og forberede deltakerne på hva FLL omfatter.</a:t>
            </a:r>
          </a:p>
        </p:txBody>
      </p:sp>
      <p:sp>
        <p:nvSpPr>
          <p:cNvPr id="47" name="Google Shape;4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/>
              <a:t>Film fra Ocean Explorers på National </a:t>
            </a:r>
            <a:r>
              <a:rPr lang="nb-NO" b="0" dirty="0" err="1"/>
              <a:t>Geographic</a:t>
            </a:r>
            <a:endParaRPr lang="nb-NO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nb-NO" b="0" dirty="0"/>
              <a:t>Serie ligger på Disney+ om det er mulighet for å se det.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nb-NO" b="0" dirty="0"/>
          </a:p>
          <a:p>
            <a:r>
              <a:rPr lang="nb-NO" dirty="0">
                <a:hlinkClick r:id="" action="ppaction://noaction"/>
              </a:rPr>
              <a:t>Film om havforsker: </a:t>
            </a:r>
          </a:p>
          <a:p>
            <a:r>
              <a:rPr lang="nb-NO" dirty="0">
                <a:hlinkClick r:id="" action="ppaction://noaction"/>
              </a:rPr>
              <a:t>https://www.youtube.com/watch?v=gJGS60c68HU</a:t>
            </a:r>
            <a:endParaRPr lang="nb-NO" dirty="0"/>
          </a:p>
          <a:p>
            <a:endParaRPr lang="nb-NO" dirty="0"/>
          </a:p>
          <a:p>
            <a:r>
              <a:rPr lang="nb-NO" dirty="0"/>
              <a:t>Trailer for Ocean Explorers: </a:t>
            </a:r>
          </a:p>
          <a:p>
            <a:r>
              <a:rPr lang="nb-NO" dirty="0">
                <a:hlinkClick r:id="rId3"/>
              </a:rPr>
              <a:t>https://www.youtube.com/watch?v=SKVV4dvH2Iw</a:t>
            </a:r>
            <a:endParaRPr lang="nb-NO" dirty="0"/>
          </a:p>
          <a:p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nb-NO" b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B831D9-F25B-1E49-B4E7-C7F7D367E37E}" type="slidenum">
              <a:rPr lang="nb-NO" smtClean="0"/>
              <a:pPr>
                <a:defRPr/>
              </a:pPr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801929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nb-NO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o-NO" dirty="0"/>
              <a:t>Hvilke yrker finnes innenfor </a:t>
            </a:r>
            <a:r>
              <a:rPr lang="nb-NO" dirty="0"/>
              <a:t>årets tema</a:t>
            </a:r>
            <a:r>
              <a:rPr lang="no-NO" dirty="0"/>
              <a:t>? La barna ta en idémyldring på ulike </a:t>
            </a:r>
            <a:r>
              <a:rPr lang="nb-NO" dirty="0"/>
              <a:t>relevante </a:t>
            </a:r>
            <a:r>
              <a:rPr lang="no-NO" dirty="0"/>
              <a:t>jobber. </a:t>
            </a:r>
            <a:r>
              <a:rPr lang="nb-NO" dirty="0"/>
              <a:t>Her må en være litt fleksibel, og kanskje skrive arbeidsoppgavene om barna ikke vet tittelen på jobben. Kanskje dere kan finne det ut underveis?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o-NO" dirty="0"/>
              <a:t>Dette er en viktig øvelse, for et av målene ved FLL er at barn skal få kjennskap til de ulike yrkene som finnes i verden. I tillegg vil denne bevisstheten også utvide horisonten for hvilke problem de kan tenke seg til, og på sikt finne en løsning på eller forbedre. Om barna kun tenker på </a:t>
            </a:r>
            <a:r>
              <a:rPr lang="nb-NO" dirty="0"/>
              <a:t>de åpenbare eksemplene</a:t>
            </a:r>
            <a:r>
              <a:rPr lang="no-NO" dirty="0"/>
              <a:t> vil idemyldringen rundt problem bli veldig begrenset</a:t>
            </a:r>
            <a:r>
              <a:rPr lang="nb-NO" dirty="0"/>
              <a:t>, så hjelp dem litt på vei. 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nb-NO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o-NO" dirty="0"/>
              <a:t>Her er det topp om veileder har gjort seg noen tanker om lokale yrker, og aktuelle nasjonale/internasjonale som h*n kan legge til og introdusere/forklare for laget sitt!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68" name="Google Shape;16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nb-NO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b-NO" dirty="0"/>
              <a:t>Legg gjerne til andre yrker dere kom frem til på forrige slide. Det er viktig at veileder har satt seg litt inn i hva disse jobber med, slik at de kan vise en filmsnutt eller forklare hva det går ut på. </a:t>
            </a: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lang="nb-NO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o-NO" dirty="0"/>
              <a:t>La barna tenke høyt</a:t>
            </a:r>
            <a:r>
              <a:rPr lang="nb-NO" dirty="0"/>
              <a:t> om hvilke utfordringer disse yrkene kan møte på i arbeidet sitt</a:t>
            </a:r>
            <a:r>
              <a:rPr lang="no-NO" dirty="0"/>
              <a:t>. Dette er en god mulighet til å la tankene flyte, men også for lærer til å hjelpe de å definere hva som er aktuelt og ikke. Det er enklere om du allerede har satt deg godt inn i temaet slik at du kan veilede dem til å tenke i produktive retninger og dermed skjønne utfordringen bedre.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o-NO" dirty="0"/>
              <a:t>Skriv ned problemene der de hører hjemme. Ikke bruk mer enn 10 minutter, denne delen er kun for å varme opp til neste fase. </a:t>
            </a:r>
            <a:endParaRPr dirty="0"/>
          </a:p>
        </p:txBody>
      </p:sp>
      <p:sp>
        <p:nvSpPr>
          <p:cNvPr id="174" name="Google Shape;17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o-NO"/>
              <a:t>Når man arbeider med elever, kan det være lurt å tenke på følgende: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/>
              <a:t>- Alle idéer er gode i denne fasen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/>
              <a:t>- Det er ikke tillatt for elevene å kritisere forslagene til hverandre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/>
              <a:t>- Kvantitet kan føre til kvalitet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/>
              <a:t>- Man ønsker å finne en innovativ løsning eller forbedring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81" name="Google Shape;18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/>
              <a:t>Se notater under neste slide for veileders tilnærming og rolle</a:t>
            </a:r>
            <a:endParaRPr/>
          </a:p>
        </p:txBody>
      </p:sp>
      <p:sp>
        <p:nvSpPr>
          <p:cNvPr id="191" name="Google Shape;191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Forklar elevene hvordan koordinatsystemet fungerer. Y-aksen beskriver relevansen til temaet, mens x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aksen beskriver hvor tilgjengelig problemet er å forske på. </a:t>
            </a:r>
            <a:endParaRPr lang="nb-NO"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nb-NO"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Lappene deres kommer til å ende på ulike steder, og det er helt ok, og også hele poenget med prosessen. Prøv å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hold tonen mellom elevene utforskende, ikke konkurrerende.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Plasser gullappene der de hører hjemme i koordinatsystemet. Hvilke idéer bør man satse 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videre på? Ideene som ender opp i 1. kvadrant (øverst til høyre) er de ideene dere bør jobbe videre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med. </a:t>
            </a:r>
            <a:b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Etter prosessen med relevans og mulighet for å utforske videre, kan man gå videre til neste slide for å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sortere mer. Du kan også bytte ut parameterne på aksene med andre som du ønsker å bruke.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Gjenta prosessen til det gjenstår 3-5 idéer og arbeid videre med disse.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201" name="Google Shape;201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26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Plasser gullappene der de hører hjemme i koordinatsystemet.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Målet for FLL er at løsningene på problemene skal være innovative, eller at deltakerne skal forbedre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allerede eksisterende løsninger på en ny måte. Når problemene ble sortert på første koordinatsystem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endte dere opp med et utvalg ideer fra 1. kvadrant. Fortsett med disse ideene og få deltagerne til å sette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inn i dette koordinatsystemet.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På samme måte som forrige koordinatsystem ønsker vi å finne ideene som ender i 1. kvadrant. Hvilke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idéer sitter dere igjen med nå? Noen har en, andre har mange. Samle inn de som står i 1. kvadrant og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følg instruksjonene på neste side. Nå er målet å gjøre det sånn at hele laget føler seg delaktig i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utviklingen av ideen, og eierskap til prosjektet. Til slutt skal dere velge hvilken dere skal gå videre med.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214" name="Google Shape;21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27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Google Shape;22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Trinn 3: Arbeid med idéer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o-NO" dirty="0"/>
              <a:t>Skriv ned idéene fra forrige trinn på hvert sitt A4-ark som du deler ut til deltakergrupper på 3 elever per gruppe. </a:t>
            </a:r>
            <a:r>
              <a:rPr lang="nb-NO" dirty="0"/>
              <a:t>Følg instruksjonene på sliden.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</p:txBody>
      </p:sp>
      <p:sp>
        <p:nvSpPr>
          <p:cNvPr id="227" name="Google Shape;22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Mellom 3. og 4. trinn kan det være lurt at lærer leser igjennom innholdet på arkene for å sjekke at det er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positivt innhold. Etter det kan en gå videre til å skrive </a:t>
            </a:r>
            <a:r>
              <a:rPr lang="nb-NO" dirty="0"/>
              <a:t>idéene</a:t>
            </a:r>
            <a:r>
              <a:rPr lang="no-NO" dirty="0"/>
              <a:t> på tavla, for så å notere tilleggene fra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andre elever som stikkord under/lese dem opp.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La elevene stemme over hvilket </a:t>
            </a:r>
            <a:r>
              <a:rPr lang="nb-NO" dirty="0"/>
              <a:t>idé</a:t>
            </a:r>
            <a:r>
              <a:rPr lang="no-NO" dirty="0"/>
              <a:t> de skal jobbe videre med. Før avstemningen gjøres er det lurt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å minne de på at målet er at de skal forske på de</a:t>
            </a:r>
            <a:r>
              <a:rPr lang="nb-NO" dirty="0"/>
              <a:t>nne idéen</a:t>
            </a:r>
            <a:r>
              <a:rPr lang="no-NO" dirty="0"/>
              <a:t>, og finne en løsning på det. Så de bør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velge noe de vil lære mer om og som de tror de kan finne en god løsning på.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Om dere er mange på laget eller ikke klarer å velge en idé, så kan dere velge å starte med flere ideer,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og så velge en når dere har fått litt mer kjøtt på beina og ser hvilken som har størst potensial! </a:t>
            </a:r>
            <a:endParaRPr dirty="0"/>
          </a:p>
        </p:txBody>
      </p:sp>
      <p:sp>
        <p:nvSpPr>
          <p:cNvPr id="235" name="Google Shape;235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Oversikt over prosessen videre. Eksempel for å gi elevene en ide av hva de </a:t>
            </a:r>
            <a:r>
              <a:rPr lang="nb-NO" dirty="0"/>
              <a:t>bør</a:t>
            </a:r>
            <a:r>
              <a:rPr lang="no-NO" dirty="0"/>
              <a:t> gjøre</a:t>
            </a:r>
            <a:r>
              <a:rPr lang="nb-NO" dirty="0"/>
              <a:t> fremover</a:t>
            </a:r>
            <a:r>
              <a:rPr lang="no-NO" dirty="0"/>
              <a:t>. </a:t>
            </a:r>
            <a:endParaRPr dirty="0"/>
          </a:p>
        </p:txBody>
      </p:sp>
      <p:sp>
        <p:nvSpPr>
          <p:cNvPr id="243" name="Google Shape;24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c6f5c778a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o-NO" dirty="0"/>
              <a:t>Snakkekonsept: I årets oppdrag skal vi løse flere problemer; 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no-NO" dirty="0"/>
              <a:t>Vi skal finne en innovativ løsning på en problemstilling vi selv velger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no-NO" dirty="0"/>
              <a:t>Vi skal designe en robot laget av LEGO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no-NO" dirty="0"/>
              <a:t>Vi skal programmere roboten til å løse oppdrag på en robotbane</a:t>
            </a:r>
            <a:endParaRPr dirty="0"/>
          </a:p>
          <a:p>
            <a:pPr marL="171450" lvl="0" indent="-17145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no-NO" dirty="0"/>
              <a:t>Vi skal jobbe under kjerneverdiene og huske på å være et godt lag!</a:t>
            </a:r>
            <a:endParaRPr dirty="0"/>
          </a:p>
        </p:txBody>
      </p:sp>
      <p:sp>
        <p:nvSpPr>
          <p:cNvPr id="54" name="Google Shape;54;gc6f5c778a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Google Shape;24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nb-NO" i="0" dirty="0">
              <a:solidFill>
                <a:schemeClr val="accent1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nb-NO" i="0" dirty="0">
              <a:solidFill>
                <a:schemeClr val="accent1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i="0" dirty="0">
                <a:solidFill>
                  <a:schemeClr val="accent1"/>
                </a:solidFill>
              </a:rPr>
              <a:t>Denne utforskende arbeidsmetoden leder ofte til at elevene tenker innovativt.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i="0" dirty="0">
                <a:solidFill>
                  <a:schemeClr val="accent1"/>
                </a:solidFill>
              </a:rPr>
              <a:t>De ser behov for nye oppfinnelser/løsninger eller ser muligheter for å forbedre eksisterende løsninger.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i="0" dirty="0">
                <a:solidFill>
                  <a:schemeClr val="accent1"/>
                </a:solidFill>
              </a:rPr>
              <a:t>Veilederens rolle vil være å oppmuntre og motivere når elevene arbeider med innovasjon. 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i="0"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i="0" dirty="0"/>
              <a:t>Disse spørsmålene kan tas frem senere i prosessen for å komme videre eller krysse av fullførte oppgaver. </a:t>
            </a:r>
            <a:endParaRPr dirty="0"/>
          </a:p>
        </p:txBody>
      </p:sp>
      <p:sp>
        <p:nvSpPr>
          <p:cNvPr id="250" name="Google Shape;25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31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d21d225f6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Etter </a:t>
            </a:r>
            <a:r>
              <a:rPr lang="nb-NO" dirty="0"/>
              <a:t>m</a:t>
            </a:r>
            <a:r>
              <a:rPr lang="no-NO" dirty="0"/>
              <a:t>ot slutten av første uke eller i andre uke: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For å ha det morsomt underveis og under turneringen er det viktig å planlegge og sette seg mål. Nye lag bør sette seg enklere mål enn lag som har vært med flere ganger. Første året kan det være nok å ha som mål å klare å gjennomføre alle leveransene. Andre året kan det være morsomt å satse på å bli nominert i en av premiekategoriene. Etterhvert kan en sikte høyt og jobbe for å bli champion! Uansett hva målet til laget ditt er, er det viktigste å ha det morsomt underveis, og å utforske og lære. Snakk gjennom følgende spørsmål før dere fortsetter: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8" name="Google Shape;258;gd21d225f6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6f5c778a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gc6f5c778a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o-NO" sz="1200" dirty="0"/>
              <a:t>Kjerneverdiene i FLL er hjørnesteinene i prosjektet. De er de grunnleggende elementene som skiller FLL fra andre prosjekter av sitt slag. </a:t>
            </a: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sz="1200"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o-NO" sz="1200" dirty="0"/>
              <a:t>Laget skal jobbe med kjerneverdiene gjennom hele prosjektet. Direkte og indirekte. I løpet av arbeidsperioden bør laget dokumentere situasjoner hvor de viser at de bruket kjerneverdiene, slik at de enkelt kan formidle det på turnering. Kjerneverdiene skal ikke bare brukes i arbeidsperioden, men også på turneringen. </a:t>
            </a:r>
            <a:endParaRPr dirty="0"/>
          </a:p>
        </p:txBody>
      </p:sp>
      <p:sp>
        <p:nvSpPr>
          <p:cNvPr id="65" name="Google Shape;65;gc6f5c778a4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no-NO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c6f5c778a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 Levere en skriftlig rapport om arbeidet og funnene deres før turnering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 Holde presentasjoner av </a:t>
            </a:r>
            <a:r>
              <a:rPr lang="nb-NO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innovativt </a:t>
            </a:r>
            <a:r>
              <a:rPr lang="no-NO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prosjekt</a:t>
            </a:r>
            <a:r>
              <a:rPr lang="nb-NO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og</a:t>
            </a:r>
            <a:r>
              <a:rPr lang="no-NO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teknologi</a:t>
            </a:r>
            <a:r>
              <a:rPr lang="nb-NO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no-NO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nb-NO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no-NO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x 5 minutter)</a:t>
            </a:r>
            <a:endParaRPr dirty="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 Programmere og øve til robotkamper på turnering (3 x 2,5 minutter)</a:t>
            </a:r>
            <a:endParaRPr dirty="0"/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 Dekorere stand på turnering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Delta på turnering</a:t>
            </a: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73" name="Google Shape;73;gc6f5c778a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b-NO" dirty="0"/>
              <a:t>Film: Dette er fremtiden.</a:t>
            </a:r>
            <a:endParaRPr dirty="0"/>
          </a:p>
        </p:txBody>
      </p:sp>
      <p:sp>
        <p:nvSpPr>
          <p:cNvPr id="88" name="Google Shape;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nb-NO" dirty="0"/>
              <a:t>Film: Læringsopplevelser for livet </a:t>
            </a:r>
            <a:endParaRPr dirty="0"/>
          </a:p>
        </p:txBody>
      </p:sp>
      <p:sp>
        <p:nvSpPr>
          <p:cNvPr id="88" name="Google Shape;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4205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Lære dere å programmere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Jobbe med prosjektledelse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Jobbe som forskere og ingeniører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Lære om yrker dere aldri har hørt om før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Løse verdensproblemer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Å holde ut når en møter utfordringer eller kjedelige perioder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Bli selvstendige og gode på å samarbeide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Nå mål dere bestemmer selv!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Møte andre lag på turnering, og se og lære om det de har gjort</a:t>
            </a:r>
            <a:endParaRPr dirty="0"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 dirty="0"/>
              <a:t>Være en del av en global bevegelse av FLL-deltagere som jobber med samme problemstilling som dere. </a:t>
            </a:r>
            <a:endParaRPr dirty="0"/>
          </a:p>
        </p:txBody>
      </p:sp>
      <p:sp>
        <p:nvSpPr>
          <p:cNvPr id="94" name="Google Shape;9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/>
              <a:t>Denne sliden er for å vise elevene at alle vil finne en rolle I FLL-prosjektet. Selv om det er ideelt at alle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/>
              <a:t>får prøve alle aktivitetene, så er det ofte trygt og inspirerende for deltakerne å finne en rolle de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/>
              <a:t>identifiserer seg meg, og som de vet de kan mestre. Her kan du legge til/fjerne oppgaver slik at den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/>
              <a:t>passer din klasse.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no-NO"/>
              <a:t>Man kan avslutte økten med å la elevene lese beskrivelsene av rollene foreslått i Deltakerheftet. Til slutt kan du be elevene skrive på en liste hvilken 2-3 roller de kunne tenke seg å teste, slik at du innen neste økt kan fordele elevene på en gruppe du vet de har lyst å teste. På sikt må alle innom flere roller/grupper, og kanskje de vil få jobbe med det de liker best over lengre perioder. Alt avhenger av hvordan veiledergruppen legger opp arbeidet. 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120" name="Google Shape;12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om">
  <p:cSld name="1_Tom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144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3"/>
          <p:cNvSpPr txBox="1"/>
          <p:nvPr/>
        </p:nvSpPr>
        <p:spPr>
          <a:xfrm>
            <a:off x="690185" y="3545177"/>
            <a:ext cx="7772400" cy="371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None/>
            </a:pPr>
            <a:endParaRPr sz="1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Google Shape;1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00538" y="538784"/>
            <a:ext cx="2142924" cy="246761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3"/>
          <p:cNvSpPr txBox="1">
            <a:spLocks noGrp="1"/>
          </p:cNvSpPr>
          <p:nvPr>
            <p:ph type="body" idx="1"/>
          </p:nvPr>
        </p:nvSpPr>
        <p:spPr>
          <a:xfrm>
            <a:off x="684213" y="3595688"/>
            <a:ext cx="7761287" cy="361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body" idx="2"/>
          </p:nvPr>
        </p:nvSpPr>
        <p:spPr>
          <a:xfrm>
            <a:off x="684214" y="2969731"/>
            <a:ext cx="7761286" cy="534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 og innhold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4"/>
          <p:cNvSpPr txBox="1">
            <a:spLocks noGrp="1"/>
          </p:cNvSpPr>
          <p:nvPr>
            <p:ph type="title"/>
          </p:nvPr>
        </p:nvSpPr>
        <p:spPr>
          <a:xfrm>
            <a:off x="518744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body" idx="1"/>
          </p:nvPr>
        </p:nvSpPr>
        <p:spPr>
          <a:xfrm>
            <a:off x="518744" y="1129553"/>
            <a:ext cx="8229600" cy="348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i="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i="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innholdsdeler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518744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body" idx="1"/>
          </p:nvPr>
        </p:nvSpPr>
        <p:spPr>
          <a:xfrm>
            <a:off x="518744" y="1129553"/>
            <a:ext cx="3977056" cy="344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 i="1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8" name="Google Shape;28;p25"/>
          <p:cNvSpPr txBox="1">
            <a:spLocks noGrp="1"/>
          </p:cNvSpPr>
          <p:nvPr>
            <p:ph type="body" idx="2"/>
          </p:nvPr>
        </p:nvSpPr>
        <p:spPr>
          <a:xfrm>
            <a:off x="4648200" y="1129553"/>
            <a:ext cx="4100144" cy="344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0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2pPr>
            <a:lvl3pPr marL="1371600" lvl="2" indent="-2921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 i="1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ellysbilde">
  <p:cSld name="Tittellysbild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8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8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36" name="Google Shape;3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28"/>
          <p:cNvSpPr txBox="1"/>
          <p:nvPr/>
        </p:nvSpPr>
        <p:spPr>
          <a:xfrm>
            <a:off x="0" y="2914650"/>
            <a:ext cx="91440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no-NO" sz="1600" b="0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Klikk for å redigere tittelstil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8"/>
          <p:cNvSpPr>
            <a:spLocks noGrp="1"/>
          </p:cNvSpPr>
          <p:nvPr>
            <p:ph type="pic" idx="2"/>
          </p:nvPr>
        </p:nvSpPr>
        <p:spPr>
          <a:xfrm>
            <a:off x="3623268" y="663547"/>
            <a:ext cx="1897463" cy="2251103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28"/>
          <p:cNvSpPr txBox="1">
            <a:spLocks noGrp="1"/>
          </p:cNvSpPr>
          <p:nvPr>
            <p:ph type="body" idx="3"/>
          </p:nvPr>
        </p:nvSpPr>
        <p:spPr>
          <a:xfrm>
            <a:off x="0" y="3650484"/>
            <a:ext cx="9095580" cy="403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7">
            <a:extLst>
              <a:ext uri="{FF2B5EF4-FFF2-40B4-BE49-F238E27FC236}">
                <a16:creationId xmlns:a16="http://schemas.microsoft.com/office/drawing/2014/main" id="{E0997DC3-C855-0E4F-A1BF-C3861759B0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944810"/>
          </a:xfrm>
        </p:spPr>
        <p:txBody>
          <a:bodyPr/>
          <a:lstStyle/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1439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2" descr="Et bilde som inneholder skilt, tekst, sitter, stopp&#10;&#10;Automatisk generert beskrivels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763135" y="317156"/>
            <a:ext cx="1046824" cy="52040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518744" y="1123310"/>
            <a:ext cx="8168056" cy="3470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title"/>
          </p:nvPr>
        </p:nvSpPr>
        <p:spPr>
          <a:xfrm>
            <a:off x="518744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3" name="Google Shape;13;p22"/>
          <p:cNvCxnSpPr/>
          <p:nvPr/>
        </p:nvCxnSpPr>
        <p:spPr>
          <a:xfrm rot="10800000">
            <a:off x="-58483" y="1123310"/>
            <a:ext cx="50799" cy="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4" name="Google Shape;14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7803" y="452287"/>
            <a:ext cx="411144" cy="288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0" y="4953000"/>
            <a:ext cx="9144000" cy="1905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JV7x014U0I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JGS60c68HU?feature=oembed" TargetMode="Externa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SKVV4dvH2Iw?feature=oembed" TargetMode="Externa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a6Dgv69eb4&amp;t=8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gIthuoolS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"/>
          <p:cNvSpPr txBox="1"/>
          <p:nvPr/>
        </p:nvSpPr>
        <p:spPr>
          <a:xfrm>
            <a:off x="836614" y="3122131"/>
            <a:ext cx="7761286" cy="534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- en spennende kunnskaps- og teknologikonkurranse for barn og unge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6"/>
          <p:cNvPicPr preferRelativeResize="0"/>
          <p:nvPr/>
        </p:nvPicPr>
        <p:blipFill rotWithShape="1">
          <a:blip r:embed="rId3"/>
          <a:srcRect l="590" r="590"/>
          <a:stretch/>
        </p:blipFill>
        <p:spPr>
          <a:xfrm>
            <a:off x="7227" y="2792163"/>
            <a:ext cx="3162399" cy="216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6"/>
          <p:cNvPicPr preferRelativeResize="0"/>
          <p:nvPr/>
        </p:nvPicPr>
        <p:blipFill>
          <a:blip r:embed="rId4"/>
          <a:srcRect t="23818" b="23818"/>
          <a:stretch/>
        </p:blipFill>
        <p:spPr>
          <a:xfrm>
            <a:off x="3198109" y="1046147"/>
            <a:ext cx="3270848" cy="171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6"/>
          <p:cNvPicPr preferRelativeResize="0"/>
          <p:nvPr/>
        </p:nvPicPr>
        <p:blipFill>
          <a:blip r:embed="rId5"/>
          <a:srcRect l="23938" r="23938"/>
          <a:stretch/>
        </p:blipFill>
        <p:spPr>
          <a:xfrm>
            <a:off x="6504668" y="1046147"/>
            <a:ext cx="2639332" cy="3906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6"/>
          <p:cNvPicPr preferRelativeResize="0"/>
          <p:nvPr/>
        </p:nvPicPr>
        <p:blipFill rotWithShape="1">
          <a:blip r:embed="rId6"/>
          <a:srcRect l="2166" t="1921" r="1267" b="3601"/>
          <a:stretch/>
        </p:blipFill>
        <p:spPr>
          <a:xfrm>
            <a:off x="3198109" y="2792163"/>
            <a:ext cx="3270848" cy="216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6"/>
          <p:cNvPicPr preferRelativeResize="0"/>
          <p:nvPr/>
        </p:nvPicPr>
        <p:blipFill>
          <a:blip r:embed="rId7"/>
          <a:srcRect t="14897" b="14897"/>
          <a:stretch/>
        </p:blipFill>
        <p:spPr>
          <a:xfrm>
            <a:off x="0" y="1046147"/>
            <a:ext cx="3162398" cy="17127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9;p6">
            <a:extLst>
              <a:ext uri="{FF2B5EF4-FFF2-40B4-BE49-F238E27FC236}">
                <a16:creationId xmlns:a16="http://schemas.microsoft.com/office/drawing/2014/main" id="{762D20DA-1131-D045-BB71-429437DC4906}"/>
              </a:ext>
            </a:extLst>
          </p:cNvPr>
          <p:cNvSpPr/>
          <p:nvPr/>
        </p:nvSpPr>
        <p:spPr>
          <a:xfrm>
            <a:off x="518744" y="416620"/>
            <a:ext cx="40097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 dere klare til å komme i gang?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67CDE-7597-AD4C-B0FE-867055B32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744" y="332374"/>
            <a:ext cx="8229600" cy="857250"/>
          </a:xfrm>
        </p:spPr>
        <p:txBody>
          <a:bodyPr/>
          <a:lstStyle/>
          <a:p>
            <a:r>
              <a:rPr lang="en-NO" dirty="0"/>
              <a:t>Nå starter vi: Kjerneverdier – hvordan gjør vi det?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FC5AB-FCB2-5446-B115-1E282A51B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328" y="1189624"/>
            <a:ext cx="3893539" cy="3487725"/>
          </a:xfrm>
        </p:spPr>
        <p:txBody>
          <a:bodyPr/>
          <a:lstStyle/>
          <a:p>
            <a:pPr marL="285750" indent="-285750">
              <a:spcBef>
                <a:spcPts val="0"/>
              </a:spcBef>
              <a:buClr>
                <a:schemeClr val="lt1"/>
              </a:buClr>
              <a:buSzPts val="1200"/>
              <a:buFont typeface="Arial" panose="020B0604020202020204" pitchFamily="34" charset="0"/>
              <a:buChar char="•"/>
            </a:pPr>
            <a:r>
              <a:rPr lang="en-NO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Oppdagelse, Innovasjon og Innvirkning jobber vi med underveis. </a:t>
            </a:r>
          </a:p>
          <a:p>
            <a:pPr marL="285750" indent="-285750">
              <a:spcBef>
                <a:spcPts val="0"/>
              </a:spcBef>
              <a:buClr>
                <a:schemeClr val="lt1"/>
              </a:buClr>
              <a:buSzPts val="1200"/>
              <a:buFont typeface="Arial" panose="020B0604020202020204" pitchFamily="34" charset="0"/>
              <a:buChar char="•"/>
            </a:pPr>
            <a:endParaRPr lang="en-NO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buClr>
                <a:schemeClr val="lt1"/>
              </a:buClr>
              <a:buSzPts val="1200"/>
              <a:buFont typeface="Arial" panose="020B0604020202020204" pitchFamily="34" charset="0"/>
              <a:buChar char="•"/>
            </a:pPr>
            <a:r>
              <a:rPr lang="en-NO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Inkludering, Lagarbeid og Moro er det lurt å legge en plan for. </a:t>
            </a:r>
          </a:p>
          <a:p>
            <a:pPr marL="285750" indent="-285750">
              <a:spcBef>
                <a:spcPts val="0"/>
              </a:spcBef>
              <a:buClr>
                <a:schemeClr val="lt1"/>
              </a:buClr>
              <a:buSzPts val="1200"/>
              <a:buFont typeface="Arial" panose="020B0604020202020204" pitchFamily="34" charset="0"/>
              <a:buChar char="•"/>
            </a:pPr>
            <a:r>
              <a:rPr lang="en-NO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skal vi gjøre nå!</a:t>
            </a:r>
          </a:p>
          <a:p>
            <a:pPr marL="285750" indent="-285750">
              <a:spcBef>
                <a:spcPts val="0"/>
              </a:spcBef>
              <a:buClr>
                <a:schemeClr val="lt1"/>
              </a:buClr>
              <a:buSzPts val="1200"/>
              <a:buFont typeface="Arial" panose="020B0604020202020204" pitchFamily="34" charset="0"/>
              <a:buChar char="•"/>
            </a:pPr>
            <a:endParaRPr lang="en-NO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Bef>
                <a:spcPts val="0"/>
              </a:spcBef>
              <a:buClr>
                <a:schemeClr val="lt1"/>
              </a:buClr>
              <a:buSzPts val="1200"/>
              <a:buFont typeface="Arial" panose="020B0604020202020204" pitchFamily="34" charset="0"/>
              <a:buChar char="•"/>
            </a:pPr>
            <a:endParaRPr lang="en-NO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67;gc6f5c778a4_0_38">
            <a:extLst>
              <a:ext uri="{FF2B5EF4-FFF2-40B4-BE49-F238E27FC236}">
                <a16:creationId xmlns:a16="http://schemas.microsoft.com/office/drawing/2014/main" id="{D9B47AC0-D834-8148-862E-493538AA1F83}"/>
              </a:ext>
            </a:extLst>
          </p:cNvPr>
          <p:cNvSpPr/>
          <p:nvPr/>
        </p:nvSpPr>
        <p:spPr>
          <a:xfrm>
            <a:off x="4412283" y="1259720"/>
            <a:ext cx="4336061" cy="322739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no-NO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Oppdagelse</a:t>
            </a:r>
            <a:r>
              <a:rPr lang="no-NO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Vi utforsker nye kunnskaper og idéer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no-NO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Innovasjon</a:t>
            </a:r>
            <a:r>
              <a:rPr lang="no-NO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Vi bruker kreativitet og utholdenhet for </a:t>
            </a:r>
            <a:br>
              <a:rPr lang="no-NO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no-NO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å løse problemer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no-NO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Innvirkning</a:t>
            </a:r>
            <a:r>
              <a:rPr lang="no-NO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Vi bruker det vi lærer til å forbedre verden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no-NO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Inkludering</a:t>
            </a:r>
            <a:r>
              <a:rPr lang="no-NO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Vi respekterer hverandre og omfavner </a:t>
            </a:r>
            <a:br>
              <a:rPr lang="no-NO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no-NO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våre ulikheter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no-NO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Lagarbeid</a:t>
            </a:r>
            <a:r>
              <a:rPr lang="no-NO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Vi er sterkere når vi arbeider sammen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no-NO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Moro</a:t>
            </a:r>
            <a:r>
              <a:rPr lang="no-NO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Vi har det gøy!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0748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84B14-5709-B341-9D25-9814086F7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O" dirty="0"/>
              <a:t>Kjerneverdier: hvordan vil dere gjøre det?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DD179-600F-FA44-A934-499773ABE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63625"/>
            <a:ext cx="8229600" cy="3487725"/>
          </a:xfrm>
        </p:spPr>
        <p:txBody>
          <a:bodyPr/>
          <a:lstStyle/>
          <a:p>
            <a:pPr marL="127000" indent="0">
              <a:buNone/>
            </a:pPr>
            <a:r>
              <a:rPr lang="da-DK" b="1" dirty="0"/>
              <a:t>Inkludering:</a:t>
            </a:r>
            <a:endParaRPr lang="en-NO" dirty="0"/>
          </a:p>
          <a:p>
            <a:pPr marL="127000" indent="0">
              <a:buNone/>
            </a:pPr>
            <a:r>
              <a:rPr lang="da-DK" dirty="0"/>
              <a:t>Hvordan vil </a:t>
            </a:r>
            <a:r>
              <a:rPr lang="da-DK" dirty="0" err="1"/>
              <a:t>dere</a:t>
            </a:r>
            <a:r>
              <a:rPr lang="da-DK" dirty="0"/>
              <a:t> inkludere alles ideer, og hvordan vil </a:t>
            </a:r>
            <a:r>
              <a:rPr lang="da-DK" dirty="0" err="1"/>
              <a:t>dere</a:t>
            </a:r>
            <a:r>
              <a:rPr lang="da-DK" dirty="0"/>
              <a:t> løse </a:t>
            </a:r>
            <a:r>
              <a:rPr lang="da-DK" dirty="0" err="1"/>
              <a:t>uenigheter</a:t>
            </a:r>
            <a:r>
              <a:rPr lang="da-DK" dirty="0"/>
              <a:t> i </a:t>
            </a:r>
            <a:r>
              <a:rPr lang="da-DK" dirty="0" err="1"/>
              <a:t>gruppa</a:t>
            </a:r>
            <a:r>
              <a:rPr lang="da-DK" dirty="0"/>
              <a:t>?</a:t>
            </a:r>
            <a:endParaRPr lang="en-NO" dirty="0"/>
          </a:p>
          <a:p>
            <a:pPr marL="127000" indent="0">
              <a:buNone/>
            </a:pPr>
            <a:r>
              <a:rPr lang="da-DK" dirty="0" err="1"/>
              <a:t>Hva</a:t>
            </a:r>
            <a:r>
              <a:rPr lang="da-DK" dirty="0"/>
              <a:t> vil </a:t>
            </a:r>
            <a:r>
              <a:rPr lang="da-DK" dirty="0" err="1"/>
              <a:t>dere</a:t>
            </a:r>
            <a:r>
              <a:rPr lang="da-DK" dirty="0"/>
              <a:t> </a:t>
            </a:r>
            <a:r>
              <a:rPr lang="da-DK" dirty="0" err="1"/>
              <a:t>gjøre</a:t>
            </a:r>
            <a:r>
              <a:rPr lang="da-DK" dirty="0"/>
              <a:t> hvis en eller flere i gruppen ikke </a:t>
            </a:r>
            <a:r>
              <a:rPr lang="da-DK" dirty="0" err="1"/>
              <a:t>gjør</a:t>
            </a:r>
            <a:r>
              <a:rPr lang="da-DK" dirty="0"/>
              <a:t> det som </a:t>
            </a:r>
            <a:r>
              <a:rPr lang="da-DK" dirty="0" err="1"/>
              <a:t>dere</a:t>
            </a:r>
            <a:r>
              <a:rPr lang="da-DK" dirty="0"/>
              <a:t> har </a:t>
            </a:r>
            <a:r>
              <a:rPr lang="da-DK" dirty="0" err="1"/>
              <a:t>avtalt</a:t>
            </a:r>
            <a:r>
              <a:rPr lang="da-DK" dirty="0"/>
              <a:t>?</a:t>
            </a:r>
            <a:endParaRPr lang="en-NO" dirty="0"/>
          </a:p>
          <a:p>
            <a:pPr marL="127000" indent="0">
              <a:buNone/>
            </a:pPr>
            <a:r>
              <a:rPr lang="da-DK" b="1" dirty="0"/>
              <a:t> </a:t>
            </a:r>
            <a:endParaRPr lang="en-NO" dirty="0"/>
          </a:p>
          <a:p>
            <a:pPr marL="127000" indent="0">
              <a:buNone/>
            </a:pPr>
            <a:r>
              <a:rPr lang="da-DK" b="1" dirty="0" err="1"/>
              <a:t>Lagarbeid</a:t>
            </a:r>
            <a:r>
              <a:rPr lang="da-DK" b="1" dirty="0"/>
              <a:t>:</a:t>
            </a:r>
            <a:endParaRPr lang="en-NO" dirty="0"/>
          </a:p>
          <a:p>
            <a:pPr marL="127000" indent="0">
              <a:buNone/>
            </a:pPr>
            <a:r>
              <a:rPr lang="da-DK" dirty="0"/>
              <a:t>Hvordan skal </a:t>
            </a:r>
            <a:r>
              <a:rPr lang="da-DK" dirty="0" err="1"/>
              <a:t>dere</a:t>
            </a:r>
            <a:r>
              <a:rPr lang="da-DK" dirty="0"/>
              <a:t> jobbe som et lag?</a:t>
            </a:r>
            <a:endParaRPr lang="en-NO" dirty="0"/>
          </a:p>
          <a:p>
            <a:pPr marL="127000" indent="0">
              <a:buNone/>
            </a:pPr>
            <a:r>
              <a:rPr lang="da-DK" dirty="0" err="1"/>
              <a:t>Hva</a:t>
            </a:r>
            <a:r>
              <a:rPr lang="da-DK" dirty="0"/>
              <a:t> er </a:t>
            </a:r>
            <a:r>
              <a:rPr lang="da-DK" dirty="0" err="1"/>
              <a:t>viktigst</a:t>
            </a:r>
            <a:r>
              <a:rPr lang="da-DK" dirty="0"/>
              <a:t> i akkurat deres lag?</a:t>
            </a:r>
            <a:endParaRPr lang="en-NO" dirty="0"/>
          </a:p>
          <a:p>
            <a:pPr marL="127000" indent="0">
              <a:buNone/>
            </a:pPr>
            <a:r>
              <a:rPr lang="da-DK" b="1" dirty="0"/>
              <a:t> </a:t>
            </a:r>
            <a:endParaRPr lang="en-NO" dirty="0"/>
          </a:p>
          <a:p>
            <a:pPr marL="127000" indent="0">
              <a:buNone/>
            </a:pPr>
            <a:r>
              <a:rPr lang="da-DK" b="1" dirty="0"/>
              <a:t>Moro:</a:t>
            </a:r>
            <a:endParaRPr lang="en-NO" dirty="0"/>
          </a:p>
          <a:p>
            <a:pPr marL="127000" indent="0">
              <a:buNone/>
            </a:pPr>
            <a:r>
              <a:rPr lang="da-DK" dirty="0"/>
              <a:t>Hvilke </a:t>
            </a:r>
            <a:r>
              <a:rPr lang="da-DK" dirty="0" err="1"/>
              <a:t>tiltak</a:t>
            </a:r>
            <a:r>
              <a:rPr lang="da-DK" dirty="0"/>
              <a:t> vil </a:t>
            </a:r>
            <a:r>
              <a:rPr lang="da-DK" dirty="0" err="1"/>
              <a:t>dere</a:t>
            </a:r>
            <a:r>
              <a:rPr lang="da-DK" dirty="0"/>
              <a:t> </a:t>
            </a:r>
            <a:r>
              <a:rPr lang="da-DK" dirty="0" err="1"/>
              <a:t>gjøre</a:t>
            </a:r>
            <a:r>
              <a:rPr lang="da-DK" dirty="0"/>
              <a:t> for at </a:t>
            </a:r>
            <a:r>
              <a:rPr lang="da-DK" dirty="0" err="1"/>
              <a:t>dere</a:t>
            </a:r>
            <a:r>
              <a:rPr lang="da-DK" dirty="0"/>
              <a:t> skal ha det morsomt fra i dag og frem til turneringen? </a:t>
            </a:r>
            <a:endParaRPr lang="en-NO" dirty="0"/>
          </a:p>
          <a:p>
            <a:pPr marL="127000" indent="0">
              <a:buNone/>
            </a:pPr>
            <a:r>
              <a:rPr lang="da-DK" dirty="0" err="1"/>
              <a:t>Hva</a:t>
            </a:r>
            <a:r>
              <a:rPr lang="da-DK" dirty="0"/>
              <a:t> skal til for at hver av </a:t>
            </a:r>
            <a:r>
              <a:rPr lang="da-DK" dirty="0" err="1"/>
              <a:t>dere</a:t>
            </a:r>
            <a:r>
              <a:rPr lang="da-DK" dirty="0"/>
              <a:t> føler </a:t>
            </a:r>
            <a:r>
              <a:rPr lang="da-DK" dirty="0" err="1"/>
              <a:t>dere</a:t>
            </a:r>
            <a:r>
              <a:rPr lang="da-DK" dirty="0"/>
              <a:t> stolte over </a:t>
            </a:r>
            <a:r>
              <a:rPr lang="da-DK" dirty="0" err="1"/>
              <a:t>innsatsen</a:t>
            </a:r>
            <a:r>
              <a:rPr lang="da-DK" dirty="0"/>
              <a:t> deres fra i dag og frem til turneringen?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91812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849B7-9A3C-C04F-AD2C-C1EB68CAD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192" y="1836420"/>
            <a:ext cx="8229600" cy="857250"/>
          </a:xfrm>
        </p:spPr>
        <p:txBody>
          <a:bodyPr/>
          <a:lstStyle/>
          <a:p>
            <a:r>
              <a:rPr lang="en-NO" sz="2800" dirty="0">
                <a:latin typeface="Calibri" panose="020F0502020204030204" pitchFamily="34" charset="0"/>
                <a:cs typeface="Calibri" panose="020F0502020204030204" pitchFamily="34" charset="0"/>
              </a:rPr>
              <a:t>Nå er dere klare for å starte på oppdraget! Lykke til!</a:t>
            </a:r>
          </a:p>
        </p:txBody>
      </p:sp>
    </p:spTree>
    <p:extLst>
      <p:ext uri="{BB962C8B-B14F-4D97-AF65-F5344CB8AC3E}">
        <p14:creationId xmlns:p14="http://schemas.microsoft.com/office/powerpoint/2010/main" val="2868158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"/>
          <p:cNvSpPr/>
          <p:nvPr/>
        </p:nvSpPr>
        <p:spPr>
          <a:xfrm>
            <a:off x="379406" y="383178"/>
            <a:ext cx="40097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Årets oppdragsfilm</a:t>
            </a:r>
            <a:endParaRPr sz="22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9AC3346C-0CDE-78BA-ADF3-363C05920A31}"/>
              </a:ext>
            </a:extLst>
          </p:cNvPr>
          <p:cNvSpPr txBox="1"/>
          <p:nvPr/>
        </p:nvSpPr>
        <p:spPr>
          <a:xfrm>
            <a:off x="2471905" y="2263973"/>
            <a:ext cx="42001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>
                <a:hlinkClick r:id="rId3"/>
              </a:rPr>
              <a:t>https</a:t>
            </a:r>
            <a:r>
              <a:rPr lang="nb-NO" dirty="0">
                <a:hlinkClick r:id="rId3"/>
              </a:rPr>
              <a:t>://</a:t>
            </a:r>
            <a:r>
              <a:rPr lang="nb-NO" dirty="0" err="1">
                <a:hlinkClick r:id="rId3"/>
              </a:rPr>
              <a:t>www.youtube.com</a:t>
            </a:r>
            <a:r>
              <a:rPr lang="nb-NO" dirty="0">
                <a:hlinkClick r:id="rId3"/>
              </a:rPr>
              <a:t>/</a:t>
            </a:r>
            <a:r>
              <a:rPr lang="nb-NO" dirty="0" err="1">
                <a:hlinkClick r:id="rId3"/>
              </a:rPr>
              <a:t>watch?v</a:t>
            </a:r>
            <a:r>
              <a:rPr lang="nb-NO" dirty="0">
                <a:hlinkClick r:id="rId3"/>
              </a:rPr>
              <a:t>=4JV7x014U0I</a:t>
            </a:r>
            <a:endParaRPr lang="nb-NO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 txBox="1">
            <a:spLocks noGrp="1"/>
          </p:cNvSpPr>
          <p:nvPr>
            <p:ph type="body" idx="1"/>
          </p:nvPr>
        </p:nvSpPr>
        <p:spPr>
          <a:xfrm>
            <a:off x="553234" y="1248133"/>
            <a:ext cx="5833822" cy="3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0" indent="0">
              <a:buNone/>
            </a:pPr>
            <a:r>
              <a:rPr lang="nb-NO" sz="1600" b="1" dirty="0">
                <a:latin typeface="Calibri" panose="020F0502020204030204" pitchFamily="34" charset="0"/>
                <a:cs typeface="Calibri" panose="020F0502020204030204" pitchFamily="34" charset="0"/>
              </a:rPr>
              <a:t>Utfordringen deres i denne prosjektperioden er å dykke ned i et problem som folk som utforsker verdenshavene, står overfor.</a:t>
            </a:r>
          </a:p>
          <a:p>
            <a:endParaRPr lang="nb-NO" sz="1600" dirty="0"/>
          </a:p>
          <a:p>
            <a:pPr marL="127000" indent="0">
              <a:buNone/>
            </a:pPr>
            <a:r>
              <a:rPr lang="nb-NO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Mer enn 70 % av jordens overflate er dekket av hav. Opp gjennom historien har oppdagelsesreisende utforsket og studert havene for å forstå hvilken innvirkning de har på </a:t>
            </a:r>
            <a:br>
              <a:rPr lang="nb-NO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b-NO" sz="16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livet vårt. Samfunnets interesse for havene har ført til teknologiske nyvinninger og en større forståelse for det komplekse forholdet mellom livet på land og i havet. Det er så mye mer å lære om livet i havet, økosystemene og menneskenes innvirkning på havets helse. </a:t>
            </a:r>
          </a:p>
          <a:p>
            <a:endParaRPr lang="nb-NO" sz="1600" dirty="0"/>
          </a:p>
        </p:txBody>
      </p:sp>
      <p:sp>
        <p:nvSpPr>
          <p:cNvPr id="6" name="Google Shape;146;p8">
            <a:extLst>
              <a:ext uri="{FF2B5EF4-FFF2-40B4-BE49-F238E27FC236}">
                <a16:creationId xmlns:a16="http://schemas.microsoft.com/office/drawing/2014/main" id="{A8A2701A-2384-7044-B99D-74FD59D69E48}"/>
              </a:ext>
            </a:extLst>
          </p:cNvPr>
          <p:cNvSpPr/>
          <p:nvPr/>
        </p:nvSpPr>
        <p:spPr>
          <a:xfrm>
            <a:off x="553233" y="407567"/>
            <a:ext cx="40097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Årets oppdrag</a:t>
            </a:r>
            <a:endParaRPr sz="22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38205586-3417-2F74-C9F0-84B104DD9E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387056" y="1531155"/>
            <a:ext cx="2361289" cy="23642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gning, illustrasjon, grafisk design, tegnefilm&#10;&#10;Automatisk generert beskrivelse">
            <a:extLst>
              <a:ext uri="{FF2B5EF4-FFF2-40B4-BE49-F238E27FC236}">
                <a16:creationId xmlns:a16="http://schemas.microsoft.com/office/drawing/2014/main" id="{E0D7CBAA-25E5-382B-F2FB-8D9A188E4F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95" b="29158"/>
          <a:stretch/>
        </p:blipFill>
        <p:spPr>
          <a:xfrm>
            <a:off x="-104525" y="1343890"/>
            <a:ext cx="9353050" cy="3172691"/>
          </a:xfrm>
          <a:prstGeom prst="rect">
            <a:avLst/>
          </a:prstGeom>
        </p:spPr>
      </p:pic>
      <p:sp>
        <p:nvSpPr>
          <p:cNvPr id="5" name="Google Shape;146;p8">
            <a:extLst>
              <a:ext uri="{FF2B5EF4-FFF2-40B4-BE49-F238E27FC236}">
                <a16:creationId xmlns:a16="http://schemas.microsoft.com/office/drawing/2014/main" id="{25821359-1FF7-9429-6190-2209DD1D1314}"/>
              </a:ext>
            </a:extLst>
          </p:cNvPr>
          <p:cNvSpPr/>
          <p:nvPr/>
        </p:nvSpPr>
        <p:spPr>
          <a:xfrm>
            <a:off x="553233" y="407567"/>
            <a:ext cx="40097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Årets oppdrag</a:t>
            </a:r>
            <a:endParaRPr sz="22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3051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2;p9">
            <a:extLst>
              <a:ext uri="{FF2B5EF4-FFF2-40B4-BE49-F238E27FC236}">
                <a16:creationId xmlns:a16="http://schemas.microsoft.com/office/drawing/2014/main" id="{A045AFAB-2427-9AC2-1099-BB1AD4CBD6E1}"/>
              </a:ext>
            </a:extLst>
          </p:cNvPr>
          <p:cNvPicPr preferRelativeResize="0"/>
          <p:nvPr/>
        </p:nvPicPr>
        <p:blipFill>
          <a:blip r:embed="rId3"/>
          <a:srcRect t="9818" b="9818"/>
          <a:stretch/>
        </p:blipFill>
        <p:spPr>
          <a:xfrm>
            <a:off x="0" y="838454"/>
            <a:ext cx="9144000" cy="41327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53;p9">
            <a:extLst>
              <a:ext uri="{FF2B5EF4-FFF2-40B4-BE49-F238E27FC236}">
                <a16:creationId xmlns:a16="http://schemas.microsoft.com/office/drawing/2014/main" id="{E0120FBE-75CF-0609-0F42-F65BFDBF7276}"/>
              </a:ext>
            </a:extLst>
          </p:cNvPr>
          <p:cNvSpPr/>
          <p:nvPr/>
        </p:nvSpPr>
        <p:spPr>
          <a:xfrm>
            <a:off x="453653" y="1405945"/>
            <a:ext cx="8236693" cy="3329987"/>
          </a:xfrm>
          <a:prstGeom prst="rect">
            <a:avLst/>
          </a:prstGeom>
          <a:solidFill>
            <a:schemeClr val="lt1">
              <a:alpha val="9133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9"/>
          <p:cNvSpPr txBox="1">
            <a:spLocks noGrp="1"/>
          </p:cNvSpPr>
          <p:nvPr>
            <p:ph type="body" idx="1"/>
          </p:nvPr>
        </p:nvSpPr>
        <p:spPr>
          <a:xfrm>
            <a:off x="453653" y="1483362"/>
            <a:ext cx="8229600" cy="3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0" indent="0">
              <a:buNone/>
            </a:pPr>
            <a:r>
              <a:rPr lang="nb-NO" sz="1600" dirty="0"/>
              <a:t>I årets oppdrag skal deltakerne utforske havlagene og lære om det som lever der og hvilke utfordringer mennesker som utforsker dem møter. </a:t>
            </a:r>
            <a:endParaRPr lang="nb-NO" dirty="0"/>
          </a:p>
          <a:p>
            <a:pPr marL="127000" indent="0">
              <a:buNone/>
            </a:pPr>
            <a:endParaRPr lang="nb-NO" dirty="0"/>
          </a:p>
          <a:p>
            <a:pPr marL="127000" indent="0">
              <a:buNone/>
            </a:pPr>
            <a:r>
              <a:rPr lang="nb-NO" dirty="0"/>
              <a:t>Dere skal utforske temaet, finne et problem de som forsker på havet kan møte på, og finne opp en løsning på nettopp det problemet! </a:t>
            </a:r>
          </a:p>
          <a:p>
            <a:pPr marL="127000" indent="0">
              <a:buNone/>
            </a:pPr>
            <a:endParaRPr lang="nb-NO" dirty="0"/>
          </a:p>
          <a:p>
            <a:pPr marL="127000" indent="0">
              <a:buNone/>
            </a:pPr>
            <a:r>
              <a:rPr lang="nb-NO" dirty="0"/>
              <a:t>Dere velger selv hvilket område innenfor årets tema dere vil lære mer om og fokusere på. Når dere har funnet noe som engasjerer dere, finn et problem som trenger å løses, skriv det om til en problemstilling, og kom i gang med å løse det! </a:t>
            </a:r>
          </a:p>
          <a:p>
            <a:pPr marL="127000" indent="0">
              <a:buNone/>
            </a:pPr>
            <a:endParaRPr lang="nb-NO" dirty="0"/>
          </a:p>
          <a:p>
            <a:pPr marL="127000" indent="0">
              <a:buNone/>
            </a:pPr>
            <a:r>
              <a:rPr lang="nb-NO" dirty="0"/>
              <a:t>På de neste lysbildene skal dere få hjelp til å komme frem til et problem!</a:t>
            </a:r>
          </a:p>
        </p:txBody>
      </p:sp>
      <p:sp>
        <p:nvSpPr>
          <p:cNvPr id="6" name="Google Shape;146;p8">
            <a:extLst>
              <a:ext uri="{FF2B5EF4-FFF2-40B4-BE49-F238E27FC236}">
                <a16:creationId xmlns:a16="http://schemas.microsoft.com/office/drawing/2014/main" id="{27ED0AED-DCAD-C147-8C2C-22A1017835B5}"/>
              </a:ext>
            </a:extLst>
          </p:cNvPr>
          <p:cNvSpPr/>
          <p:nvPr/>
        </p:nvSpPr>
        <p:spPr>
          <a:xfrm>
            <a:off x="553233" y="407567"/>
            <a:ext cx="6314098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Årets oppdrag</a:t>
            </a:r>
            <a:r>
              <a:rPr lang="nb-NO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– kort oppsummert</a:t>
            </a:r>
            <a:endParaRPr sz="22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6;p8">
            <a:extLst>
              <a:ext uri="{FF2B5EF4-FFF2-40B4-BE49-F238E27FC236}">
                <a16:creationId xmlns:a16="http://schemas.microsoft.com/office/drawing/2014/main" id="{EBB0E852-EE4F-F345-A3E1-8A139D20C665}"/>
              </a:ext>
            </a:extLst>
          </p:cNvPr>
          <p:cNvSpPr/>
          <p:nvPr/>
        </p:nvSpPr>
        <p:spPr>
          <a:xfrm>
            <a:off x="553233" y="407567"/>
            <a:ext cx="40097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SUBMERGED inspirasjon</a:t>
            </a:r>
            <a:endParaRPr sz="22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Bilde 8" descr="Et bilde som inneholder himmel, vann, utendørs, innsjø&#10;&#10;Automatisk generert beskrivelse">
            <a:extLst>
              <a:ext uri="{FF2B5EF4-FFF2-40B4-BE49-F238E27FC236}">
                <a16:creationId xmlns:a16="http://schemas.microsoft.com/office/drawing/2014/main" id="{DF58835A-3580-BFB3-F07F-056383ABB4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789"/>
          <a:stretch/>
        </p:blipFill>
        <p:spPr>
          <a:xfrm>
            <a:off x="858033" y="2897143"/>
            <a:ext cx="3193300" cy="1737623"/>
          </a:xfrm>
          <a:prstGeom prst="rect">
            <a:avLst/>
          </a:prstGeom>
        </p:spPr>
      </p:pic>
      <p:pic>
        <p:nvPicPr>
          <p:cNvPr id="15" name="Bilde 14" descr="Et bilde som inneholder lett, blå, Elektrisk blå&#10;&#10;Automatisk generert beskrivelse">
            <a:extLst>
              <a:ext uri="{FF2B5EF4-FFF2-40B4-BE49-F238E27FC236}">
                <a16:creationId xmlns:a16="http://schemas.microsoft.com/office/drawing/2014/main" id="{5DFCA7F5-2F86-E891-21E3-725EA1D080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034" y="1033357"/>
            <a:ext cx="3193300" cy="1797159"/>
          </a:xfrm>
          <a:prstGeom prst="rect">
            <a:avLst/>
          </a:prstGeom>
        </p:spPr>
      </p:pic>
      <p:pic>
        <p:nvPicPr>
          <p:cNvPr id="2" name="Bilde 1" descr="Et bilde som inneholder tekst, skjermbilde&#10;&#10;Automatisk generert beskrivelse">
            <a:extLst>
              <a:ext uri="{FF2B5EF4-FFF2-40B4-BE49-F238E27FC236}">
                <a16:creationId xmlns:a16="http://schemas.microsoft.com/office/drawing/2014/main" id="{4C9B76B9-D5C5-2325-6B26-93B9206E1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140" y="1033357"/>
            <a:ext cx="4272116" cy="359636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46;p8">
            <a:extLst>
              <a:ext uri="{FF2B5EF4-FFF2-40B4-BE49-F238E27FC236}">
                <a16:creationId xmlns:a16="http://schemas.microsoft.com/office/drawing/2014/main" id="{EBB0E852-EE4F-F345-A3E1-8A139D20C665}"/>
              </a:ext>
            </a:extLst>
          </p:cNvPr>
          <p:cNvSpPr/>
          <p:nvPr/>
        </p:nvSpPr>
        <p:spPr>
          <a:xfrm>
            <a:off x="553233" y="407567"/>
            <a:ext cx="400971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b-NO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SUBMERGED inspirasjon</a:t>
            </a:r>
            <a:endParaRPr sz="22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Bilde 10" descr="Et bilde som inneholder person, himmel, vann, utendørs&#10;&#10;Automatisk generert beskrivelse">
            <a:extLst>
              <a:ext uri="{FF2B5EF4-FFF2-40B4-BE49-F238E27FC236}">
                <a16:creationId xmlns:a16="http://schemas.microsoft.com/office/drawing/2014/main" id="{F08714C9-C9A5-DC2E-EB29-9019268A1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64" b="10896"/>
          <a:stretch/>
        </p:blipFill>
        <p:spPr>
          <a:xfrm>
            <a:off x="3038055" y="1026366"/>
            <a:ext cx="2941963" cy="2064399"/>
          </a:xfrm>
          <a:prstGeom prst="rect">
            <a:avLst/>
          </a:prstGeom>
        </p:spPr>
      </p:pic>
      <p:pic>
        <p:nvPicPr>
          <p:cNvPr id="17" name="Bilde 16" descr="Et bilde som inneholder grunn&#10;&#10;Automatisk generert beskrivelse">
            <a:extLst>
              <a:ext uri="{FF2B5EF4-FFF2-40B4-BE49-F238E27FC236}">
                <a16:creationId xmlns:a16="http://schemas.microsoft.com/office/drawing/2014/main" id="{D95926EA-AA58-1A77-CB4F-88BB740E6D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16" r="4764"/>
          <a:stretch/>
        </p:blipFill>
        <p:spPr>
          <a:xfrm>
            <a:off x="3038054" y="3147237"/>
            <a:ext cx="2941963" cy="1700873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514C6134-EC18-946F-026E-87481F2DEC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480"/>
          <a:stretch/>
        </p:blipFill>
        <p:spPr>
          <a:xfrm>
            <a:off x="276992" y="2916820"/>
            <a:ext cx="2687243" cy="1931290"/>
          </a:xfrm>
          <a:prstGeom prst="rect">
            <a:avLst/>
          </a:prstGeom>
        </p:spPr>
      </p:pic>
      <p:pic>
        <p:nvPicPr>
          <p:cNvPr id="21" name="Bilde 20" descr="Et bilde som inneholder person, akvarium, vann, gress&#10;&#10;Automatisk generert beskrivelse">
            <a:extLst>
              <a:ext uri="{FF2B5EF4-FFF2-40B4-BE49-F238E27FC236}">
                <a16:creationId xmlns:a16="http://schemas.microsoft.com/office/drawing/2014/main" id="{97D436AA-A5F4-A88A-466F-E15D9A668CC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56" t="-259" r="44637" b="259"/>
          <a:stretch/>
        </p:blipFill>
        <p:spPr>
          <a:xfrm>
            <a:off x="6053836" y="1026366"/>
            <a:ext cx="2774731" cy="3802022"/>
          </a:xfrm>
          <a:prstGeom prst="rect">
            <a:avLst/>
          </a:prstGeom>
        </p:spPr>
      </p:pic>
      <p:pic>
        <p:nvPicPr>
          <p:cNvPr id="3" name="Bilde 2" descr="Et bilde som inneholder korallrev, svømming, vann, folk&#10;&#10;Automatisk generert beskrivelse">
            <a:extLst>
              <a:ext uri="{FF2B5EF4-FFF2-40B4-BE49-F238E27FC236}">
                <a16:creationId xmlns:a16="http://schemas.microsoft.com/office/drawing/2014/main" id="{386A46B7-FE5B-822E-6BF2-FF70AC2D3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175" y="1054423"/>
            <a:ext cx="2672060" cy="178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96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"/>
          <p:cNvSpPr txBox="1">
            <a:spLocks noGrp="1"/>
          </p:cNvSpPr>
          <p:nvPr>
            <p:ph type="body" idx="1"/>
          </p:nvPr>
        </p:nvSpPr>
        <p:spPr>
          <a:xfrm>
            <a:off x="518744" y="1129553"/>
            <a:ext cx="8229600" cy="348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/>
          </a:p>
        </p:txBody>
      </p:sp>
      <p:sp>
        <p:nvSpPr>
          <p:cNvPr id="51" name="Google Shape;51;p2"/>
          <p:cNvSpPr txBox="1"/>
          <p:nvPr/>
        </p:nvSpPr>
        <p:spPr>
          <a:xfrm>
            <a:off x="471675" y="1024168"/>
            <a:ext cx="8229600" cy="3808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no-NO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…løse en utfordring ingen </a:t>
            </a:r>
            <a:r>
              <a:rPr lang="no-NO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voksne har/vet svaret </a:t>
            </a:r>
            <a:r>
              <a:rPr lang="no-NO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på?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no-NO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…jobbe som forskere, innovatør, ingeniører og programmerere?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no-NO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…samarbeide </a:t>
            </a:r>
            <a:r>
              <a:rPr lang="nb-NO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om kjerneverdiene </a:t>
            </a:r>
            <a:r>
              <a:rPr lang="no-NO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for å gjøre verden til et bedre sted?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Wingdings" pitchFamily="2" charset="2"/>
              <a:buChar char="ü"/>
            </a:pPr>
            <a:r>
              <a:rPr lang="no-NO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…delta på en turnering for å vise hva dere har jobbet med, og se hva andre lag har gjort?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no-NO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 er dere klare til å ta fatt på årets FLL-oppdrag!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no-NO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 dag skal vi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b="0" i="0" u="none" strike="noStrike" cap="none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r>
              <a:rPr lang="no-NO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…lære om FIRST</a:t>
            </a:r>
            <a:r>
              <a:rPr lang="no-NO" b="0" i="0" u="none" strike="noStrike" cap="none" baseline="30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®</a:t>
            </a:r>
            <a:r>
              <a:rPr lang="no-NO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LEGO</a:t>
            </a:r>
            <a:r>
              <a:rPr lang="no-NO" b="0" i="0" u="none" strike="noStrike" cap="none" baseline="300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®</a:t>
            </a:r>
            <a:r>
              <a:rPr lang="no-NO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League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r>
              <a:rPr lang="no-NO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…få oversikt over arbeidsoppgaver og mål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1450" marR="0" lvl="0" indent="-171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❑"/>
            </a:pPr>
            <a:r>
              <a:rPr lang="no-NO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…komme i gang med idémyldring for å bestemme hvilket problem dere skal fokusere på</a:t>
            </a:r>
            <a:endParaRPr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50;p2">
            <a:extLst>
              <a:ext uri="{FF2B5EF4-FFF2-40B4-BE49-F238E27FC236}">
                <a16:creationId xmlns:a16="http://schemas.microsoft.com/office/drawing/2014/main" id="{8D3EB465-E285-6E4E-83D2-6F241A254A56}"/>
              </a:ext>
            </a:extLst>
          </p:cNvPr>
          <p:cNvSpPr txBox="1"/>
          <p:nvPr/>
        </p:nvSpPr>
        <p:spPr>
          <a:xfrm>
            <a:off x="518744" y="386524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no-NO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Så er dere klare til å..?</a:t>
            </a:r>
            <a:endParaRPr sz="2200" b="0" i="1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 på Internett 2" descr="Ocean Explorer: Katy Croff Bell | Best Job Ever | Nat Geo Kids">
            <a:hlinkClick r:id="" action="ppaction://media"/>
            <a:extLst>
              <a:ext uri="{FF2B5EF4-FFF2-40B4-BE49-F238E27FC236}">
                <a16:creationId xmlns:a16="http://schemas.microsoft.com/office/drawing/2014/main" id="{BC0D401E-0A6F-27EA-8467-8B9534E9E6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97354" y="213075"/>
            <a:ext cx="8349292" cy="4717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552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 på Internett 2" descr="OceanXplorers | Official Trailer | National Geographic">
            <a:hlinkClick r:id="" action="ppaction://media"/>
            <a:extLst>
              <a:ext uri="{FF2B5EF4-FFF2-40B4-BE49-F238E27FC236}">
                <a16:creationId xmlns:a16="http://schemas.microsoft.com/office/drawing/2014/main" id="{CE9614D7-D911-8F30-AFAD-B42D34249D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77941" y="202107"/>
            <a:ext cx="8388117" cy="47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03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"/>
          <p:cNvSpPr/>
          <p:nvPr/>
        </p:nvSpPr>
        <p:spPr>
          <a:xfrm>
            <a:off x="533052" y="411133"/>
            <a:ext cx="6782147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Brainstorming: Hvilke yrker </a:t>
            </a:r>
            <a:r>
              <a:rPr lang="nb-NO" sz="22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utforsker havet?</a:t>
            </a:r>
            <a:endParaRPr dirty="0"/>
          </a:p>
        </p:txBody>
      </p:sp>
      <p:pic>
        <p:nvPicPr>
          <p:cNvPr id="171" name="Google Shape;171;p11"/>
          <p:cNvPicPr preferRelativeResize="0"/>
          <p:nvPr/>
        </p:nvPicPr>
        <p:blipFill>
          <a:blip r:embed="rId3"/>
          <a:srcRect l="699" r="699"/>
          <a:stretch/>
        </p:blipFill>
        <p:spPr>
          <a:xfrm>
            <a:off x="1" y="1063486"/>
            <a:ext cx="9144000" cy="39042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2"/>
          <p:cNvPicPr preferRelativeResize="0"/>
          <p:nvPr/>
        </p:nvPicPr>
        <p:blipFill>
          <a:blip r:embed="rId3"/>
          <a:srcRect l="291" r="291"/>
          <a:stretch/>
        </p:blipFill>
        <p:spPr>
          <a:xfrm>
            <a:off x="0" y="1093304"/>
            <a:ext cx="9144000" cy="385894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2"/>
          <p:cNvSpPr/>
          <p:nvPr/>
        </p:nvSpPr>
        <p:spPr>
          <a:xfrm>
            <a:off x="533053" y="411133"/>
            <a:ext cx="745643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Brainstorming: </a:t>
            </a:r>
            <a:r>
              <a:rPr lang="nb-NO" sz="220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Utfordringer en møter på når en utforsker havet</a:t>
            </a: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"/>
          <p:cNvSpPr txBox="1">
            <a:spLocks noGrp="1"/>
          </p:cNvSpPr>
          <p:nvPr>
            <p:ph type="title"/>
          </p:nvPr>
        </p:nvSpPr>
        <p:spPr>
          <a:xfrm>
            <a:off x="518744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/>
              <a:t>Brainstorming</a:t>
            </a:r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body" idx="1"/>
          </p:nvPr>
        </p:nvSpPr>
        <p:spPr>
          <a:xfrm>
            <a:off x="395656" y="1063624"/>
            <a:ext cx="3977056" cy="3694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Trinn 1: Brainstorming (5 minutter)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dirty="0"/>
              <a:t>Skriv ned </a:t>
            </a:r>
            <a:r>
              <a:rPr lang="nb-NO" dirty="0"/>
              <a:t>problemene </a:t>
            </a:r>
            <a:r>
              <a:rPr lang="no-NO" dirty="0"/>
              <a:t>dere kommer på på gule lapper (én </a:t>
            </a:r>
            <a:r>
              <a:rPr lang="nb-NO" dirty="0"/>
              <a:t>ting</a:t>
            </a:r>
            <a:r>
              <a:rPr lang="no-NO" dirty="0"/>
              <a:t> per lapp). </a:t>
            </a:r>
            <a:endParaRPr lang="nb-NO"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lang="nb-NO"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dirty="0"/>
              <a:t>Alle idéer er gode, ikke begrens dere!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dirty="0"/>
              <a:t>TEMA:</a:t>
            </a:r>
            <a:r>
              <a:rPr lang="nb-NO" dirty="0"/>
              <a:t> Problemer de som utforsker havet kan møte på.</a:t>
            </a:r>
            <a:endParaRPr dirty="0"/>
          </a:p>
        </p:txBody>
      </p:sp>
      <p:pic>
        <p:nvPicPr>
          <p:cNvPr id="185" name="Google Shape;18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06267">
            <a:off x="4878165" y="1335125"/>
            <a:ext cx="1964384" cy="2025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9231" y="2660726"/>
            <a:ext cx="1824367" cy="1942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11177">
            <a:off x="6775140" y="1038160"/>
            <a:ext cx="1692550" cy="1603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4"/>
          <p:cNvSpPr txBox="1">
            <a:spLocks noGrp="1"/>
          </p:cNvSpPr>
          <p:nvPr>
            <p:ph type="title"/>
          </p:nvPr>
        </p:nvSpPr>
        <p:spPr>
          <a:xfrm>
            <a:off x="518744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/>
              <a:t>Brainstorming</a:t>
            </a:r>
            <a:endParaRPr/>
          </a:p>
        </p:txBody>
      </p:sp>
      <p:sp>
        <p:nvSpPr>
          <p:cNvPr id="194" name="Google Shape;194;p14"/>
          <p:cNvSpPr txBox="1">
            <a:spLocks noGrp="1"/>
          </p:cNvSpPr>
          <p:nvPr>
            <p:ph type="body" idx="1"/>
          </p:nvPr>
        </p:nvSpPr>
        <p:spPr>
          <a:xfrm>
            <a:off x="518744" y="1122573"/>
            <a:ext cx="3977056" cy="344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Trinn 2: Plassering i koordinatsystem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(10 minutter)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dirty="0"/>
              <a:t>Plasser gullappene der de hører hjemme i koordinatsystemet på neste bilde!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pic>
        <p:nvPicPr>
          <p:cNvPr id="195" name="Google Shape;19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906267">
            <a:off x="4878165" y="1335125"/>
            <a:ext cx="1964384" cy="2025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09231" y="2660726"/>
            <a:ext cx="1824367" cy="1942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11177">
            <a:off x="6775140" y="1038160"/>
            <a:ext cx="1692550" cy="1603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5"/>
          <p:cNvPicPr preferRelativeResize="0"/>
          <p:nvPr/>
        </p:nvPicPr>
        <p:blipFill rotWithShape="1">
          <a:blip r:embed="rId3">
            <a:alphaModFix amt="56000"/>
          </a:blip>
          <a:srcRect t="19000" b="5691"/>
          <a:stretch/>
        </p:blipFill>
        <p:spPr>
          <a:xfrm>
            <a:off x="0" y="1063625"/>
            <a:ext cx="9144000" cy="38735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166B3"/>
            </a:outerShdw>
          </a:effectLst>
        </p:spPr>
      </p:pic>
      <p:sp>
        <p:nvSpPr>
          <p:cNvPr id="204" name="Google Shape;204;p15"/>
          <p:cNvSpPr txBox="1"/>
          <p:nvPr/>
        </p:nvSpPr>
        <p:spPr>
          <a:xfrm>
            <a:off x="2966254" y="883594"/>
            <a:ext cx="3004107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b-NO" sz="1600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Relevant til årets tema</a:t>
            </a:r>
            <a:endParaRPr sz="1600" b="0" i="1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5"/>
          <p:cNvSpPr txBox="1"/>
          <p:nvPr/>
        </p:nvSpPr>
        <p:spPr>
          <a:xfrm>
            <a:off x="616819" y="3213363"/>
            <a:ext cx="281805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 b="0" i="1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Vanskelig å forske på</a:t>
            </a:r>
            <a:endParaRPr sz="1600" dirty="0"/>
          </a:p>
        </p:txBody>
      </p:sp>
      <p:sp>
        <p:nvSpPr>
          <p:cNvPr id="208" name="Google Shape;208;p15"/>
          <p:cNvSpPr/>
          <p:nvPr/>
        </p:nvSpPr>
        <p:spPr>
          <a:xfrm>
            <a:off x="2615204" y="4526304"/>
            <a:ext cx="370620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b-NO" sz="1600" b="0" i="1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Ikke relevant</a:t>
            </a:r>
            <a:endParaRPr sz="1600" b="0" i="1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5"/>
          <p:cNvSpPr txBox="1">
            <a:spLocks noGrp="1"/>
          </p:cNvSpPr>
          <p:nvPr>
            <p:ph type="title"/>
          </p:nvPr>
        </p:nvSpPr>
        <p:spPr>
          <a:xfrm>
            <a:off x="518744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 dirty="0"/>
              <a:t>Brainstorming</a:t>
            </a:r>
            <a:endParaRPr dirty="0"/>
          </a:p>
        </p:txBody>
      </p:sp>
      <p:sp>
        <p:nvSpPr>
          <p:cNvPr id="210" name="Google Shape;210;p15"/>
          <p:cNvSpPr txBox="1"/>
          <p:nvPr/>
        </p:nvSpPr>
        <p:spPr>
          <a:xfrm>
            <a:off x="6105250" y="3213363"/>
            <a:ext cx="180119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 b="0" i="1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Mulig å forske på</a:t>
            </a:r>
            <a:endParaRPr sz="1600" dirty="0"/>
          </a:p>
        </p:txBody>
      </p:sp>
      <p:cxnSp>
        <p:nvCxnSpPr>
          <p:cNvPr id="2" name="Google Shape;205;p15">
            <a:extLst>
              <a:ext uri="{FF2B5EF4-FFF2-40B4-BE49-F238E27FC236}">
                <a16:creationId xmlns:a16="http://schemas.microsoft.com/office/drawing/2014/main" id="{9ACBFFDA-8D25-1537-F3F2-65AB99DB821E}"/>
              </a:ext>
            </a:extLst>
          </p:cNvPr>
          <p:cNvCxnSpPr>
            <a:cxnSpLocks/>
          </p:cNvCxnSpPr>
          <p:nvPr/>
        </p:nvCxnSpPr>
        <p:spPr>
          <a:xfrm flipH="1" flipV="1">
            <a:off x="4468307" y="1622612"/>
            <a:ext cx="2" cy="2831386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" name="Google Shape;206;p15">
            <a:extLst>
              <a:ext uri="{FF2B5EF4-FFF2-40B4-BE49-F238E27FC236}">
                <a16:creationId xmlns:a16="http://schemas.microsoft.com/office/drawing/2014/main" id="{38BA6289-4F23-3A62-6907-4B1B20DF4EC9}"/>
              </a:ext>
            </a:extLst>
          </p:cNvPr>
          <p:cNvCxnSpPr/>
          <p:nvPr/>
        </p:nvCxnSpPr>
        <p:spPr>
          <a:xfrm>
            <a:off x="1188578" y="3019801"/>
            <a:ext cx="6559463" cy="0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6"/>
          <p:cNvPicPr preferRelativeResize="0"/>
          <p:nvPr/>
        </p:nvPicPr>
        <p:blipFill rotWithShape="1">
          <a:blip r:embed="rId3">
            <a:alphaModFix amt="56000"/>
          </a:blip>
          <a:srcRect t="19000" b="5691"/>
          <a:stretch/>
        </p:blipFill>
        <p:spPr>
          <a:xfrm>
            <a:off x="0" y="1044429"/>
            <a:ext cx="9144000" cy="38735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166B3"/>
            </a:outerShdw>
          </a:effectLst>
        </p:spPr>
      </p:pic>
      <p:sp>
        <p:nvSpPr>
          <p:cNvPr id="217" name="Google Shape;217;p16"/>
          <p:cNvSpPr txBox="1">
            <a:spLocks noGrp="1"/>
          </p:cNvSpPr>
          <p:nvPr>
            <p:ph type="title"/>
          </p:nvPr>
        </p:nvSpPr>
        <p:spPr>
          <a:xfrm>
            <a:off x="518744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/>
              <a:t>Brainstormin</a:t>
            </a:r>
            <a:r>
              <a:rPr lang="nb-NO"/>
              <a:t>g</a:t>
            </a:r>
            <a:endParaRPr dirty="0"/>
          </a:p>
        </p:txBody>
      </p:sp>
      <p:sp>
        <p:nvSpPr>
          <p:cNvPr id="218" name="Google Shape;218;p16"/>
          <p:cNvSpPr txBox="1"/>
          <p:nvPr/>
        </p:nvSpPr>
        <p:spPr>
          <a:xfrm>
            <a:off x="2816236" y="904221"/>
            <a:ext cx="330414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b-NO" sz="1600" b="0" i="1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Innovativ løsning</a:t>
            </a:r>
            <a:endParaRPr sz="1600" b="0" i="1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6"/>
          <p:cNvSpPr txBox="1"/>
          <p:nvPr/>
        </p:nvSpPr>
        <p:spPr>
          <a:xfrm>
            <a:off x="847932" y="3213363"/>
            <a:ext cx="196977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 b="0" i="1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Fjernt / uoppnåelig</a:t>
            </a:r>
            <a:endParaRPr sz="1600" b="0" i="1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6"/>
          <p:cNvSpPr/>
          <p:nvPr/>
        </p:nvSpPr>
        <p:spPr>
          <a:xfrm>
            <a:off x="2954848" y="4393091"/>
            <a:ext cx="2981137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nb-NO" sz="1600" b="0" i="1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Mange eksisterende løsninger</a:t>
            </a:r>
            <a:endParaRPr sz="1600" b="0" i="1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16"/>
          <p:cNvSpPr txBox="1"/>
          <p:nvPr/>
        </p:nvSpPr>
        <p:spPr>
          <a:xfrm>
            <a:off x="5882215" y="3213363"/>
            <a:ext cx="203517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600" b="0" i="1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Nært oss / realistisk</a:t>
            </a:r>
            <a:endParaRPr sz="1600" b="0" i="1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" name="Google Shape;205;p15">
            <a:extLst>
              <a:ext uri="{FF2B5EF4-FFF2-40B4-BE49-F238E27FC236}">
                <a16:creationId xmlns:a16="http://schemas.microsoft.com/office/drawing/2014/main" id="{9FFBC33A-B733-B8D1-0B1D-5D1A5C73D4C9}"/>
              </a:ext>
            </a:extLst>
          </p:cNvPr>
          <p:cNvCxnSpPr>
            <a:cxnSpLocks/>
          </p:cNvCxnSpPr>
          <p:nvPr/>
        </p:nvCxnSpPr>
        <p:spPr>
          <a:xfrm flipH="1" flipV="1">
            <a:off x="4468307" y="1622612"/>
            <a:ext cx="2" cy="2831386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" name="Google Shape;206;p15">
            <a:extLst>
              <a:ext uri="{FF2B5EF4-FFF2-40B4-BE49-F238E27FC236}">
                <a16:creationId xmlns:a16="http://schemas.microsoft.com/office/drawing/2014/main" id="{8994719E-E516-1459-DDF1-831D37DB8CD2}"/>
              </a:ext>
            </a:extLst>
          </p:cNvPr>
          <p:cNvCxnSpPr/>
          <p:nvPr/>
        </p:nvCxnSpPr>
        <p:spPr>
          <a:xfrm>
            <a:off x="1188578" y="3019801"/>
            <a:ext cx="6559463" cy="0"/>
          </a:xfrm>
          <a:prstGeom prst="straightConnector1">
            <a:avLst/>
          </a:prstGeom>
          <a:noFill/>
          <a:ln w="57150" cap="flat" cmpd="sng">
            <a:solidFill>
              <a:srgbClr val="FFFFFF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"/>
          <p:cNvSpPr txBox="1">
            <a:spLocks noGrp="1"/>
          </p:cNvSpPr>
          <p:nvPr>
            <p:ph type="title"/>
          </p:nvPr>
        </p:nvSpPr>
        <p:spPr>
          <a:xfrm>
            <a:off x="518744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/>
              <a:t>Brainstorming</a:t>
            </a:r>
            <a:endParaRPr/>
          </a:p>
        </p:txBody>
      </p:sp>
      <p:sp>
        <p:nvSpPr>
          <p:cNvPr id="230" name="Google Shape;230;p17"/>
          <p:cNvSpPr txBox="1">
            <a:spLocks noGrp="1"/>
          </p:cNvSpPr>
          <p:nvPr>
            <p:ph type="body" idx="1"/>
          </p:nvPr>
        </p:nvSpPr>
        <p:spPr>
          <a:xfrm>
            <a:off x="518744" y="1129553"/>
            <a:ext cx="3977056" cy="3449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Trinn 3: Arbeid med hver idé i 5 minutter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Hver gruppe får et ark med en idé på. </a:t>
            </a:r>
            <a:r>
              <a:rPr lang="no-NO" dirty="0"/>
              <a:t>Her skal dere skrive spørsmål til </a:t>
            </a:r>
            <a:r>
              <a:rPr lang="nb-NO" dirty="0"/>
              <a:t>det som står på lappen</a:t>
            </a:r>
            <a:r>
              <a:rPr lang="no-NO" dirty="0"/>
              <a:t>, tips</a:t>
            </a:r>
            <a:r>
              <a:rPr lang="nb-NO" dirty="0"/>
              <a:t> til teknologi som kan brukes, hva som kunne gjort dette spennende for dere</a:t>
            </a:r>
            <a:r>
              <a:rPr lang="no-NO" dirty="0"/>
              <a:t>, forslag til videreutvikling, små tegninger, eller andre ting som kan utvikle idéen. Husk å vær hyggelig, og ha kjerneverdiene i tankene!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dirty="0"/>
              <a:t>Gi arket videre til neste gruppe som jobber videre med den samme idéen i fem minutter.</a:t>
            </a:r>
            <a:endParaRPr dirty="0"/>
          </a:p>
        </p:txBody>
      </p:sp>
      <p:pic>
        <p:nvPicPr>
          <p:cNvPr id="231" name="Google Shape;23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5082" y="1226390"/>
            <a:ext cx="4030174" cy="3002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"/>
          <p:cNvSpPr txBox="1">
            <a:spLocks noGrp="1"/>
          </p:cNvSpPr>
          <p:nvPr>
            <p:ph type="title"/>
          </p:nvPr>
        </p:nvSpPr>
        <p:spPr>
          <a:xfrm>
            <a:off x="518744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/>
              <a:t>Brainstorming</a:t>
            </a:r>
            <a:endParaRPr/>
          </a:p>
        </p:txBody>
      </p:sp>
      <p:sp>
        <p:nvSpPr>
          <p:cNvPr id="238" name="Google Shape;238;p18"/>
          <p:cNvSpPr txBox="1">
            <a:spLocks noGrp="1"/>
          </p:cNvSpPr>
          <p:nvPr>
            <p:ph type="body" idx="1"/>
          </p:nvPr>
        </p:nvSpPr>
        <p:spPr>
          <a:xfrm>
            <a:off x="518744" y="1129552"/>
            <a:ext cx="3977056" cy="3671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Trinn 4: Veien videre – velg et problem!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Nå skal dere velge e</a:t>
            </a:r>
            <a:r>
              <a:rPr lang="nb-NO" dirty="0">
                <a:latin typeface="Calibri"/>
                <a:ea typeface="Calibri"/>
                <a:cs typeface="Calibri"/>
                <a:sym typeface="Calibri"/>
              </a:rPr>
              <a:t>n idé</a:t>
            </a: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 å jobbe videre med! Før dere stemmer, tenk over følgende: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Calibri"/>
              <a:buChar char="-"/>
            </a:pP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Hvilket </a:t>
            </a:r>
            <a:r>
              <a:rPr lang="nb-NO" dirty="0"/>
              <a:t>idé</a:t>
            </a: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 kunne du tenke deg å lære mer om?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Calibri"/>
              <a:buChar char="-"/>
            </a:pP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Hvilket </a:t>
            </a:r>
            <a:r>
              <a:rPr lang="nb-NO" dirty="0"/>
              <a:t>idé</a:t>
            </a: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 er det mulig å forske på og finne informasjon om?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Calibri"/>
              <a:buChar char="-"/>
            </a:pP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Hvilket </a:t>
            </a:r>
            <a:r>
              <a:rPr lang="nb-NO" dirty="0"/>
              <a:t>idé</a:t>
            </a: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 kunne du tenkt deg å </a:t>
            </a:r>
            <a:r>
              <a:rPr lang="nb-NO" dirty="0"/>
              <a:t>engasjere andre i</a:t>
            </a: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?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Calibri"/>
              <a:buChar char="-"/>
            </a:pP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Hvilket </a:t>
            </a:r>
            <a:r>
              <a:rPr lang="nb-NO" dirty="0"/>
              <a:t>idé</a:t>
            </a:r>
            <a:r>
              <a:rPr lang="no-NO" dirty="0">
                <a:latin typeface="Calibri"/>
                <a:ea typeface="Calibri"/>
                <a:cs typeface="Calibri"/>
                <a:sym typeface="Calibri"/>
              </a:rPr>
              <a:t> tror du at laget ditt kunne finne på en innovativ løsning til?</a:t>
            </a:r>
            <a:endParaRPr dirty="0"/>
          </a:p>
          <a:p>
            <a:pPr marL="285750" lvl="0" indent="-1841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Calibri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18"/>
          <p:cNvPicPr preferRelativeResize="0">
            <a:picLocks noGrp="1"/>
          </p:cNvPicPr>
          <p:nvPr>
            <p:ph type="body" idx="2"/>
          </p:nvPr>
        </p:nvPicPr>
        <p:blipFill>
          <a:blip r:embed="rId3"/>
          <a:srcRect l="4152" r="4152"/>
          <a:stretch/>
        </p:blipFill>
        <p:spPr>
          <a:xfrm>
            <a:off x="4648200" y="1129553"/>
            <a:ext cx="4100513" cy="344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gc6f5c778a4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27378" y="1526026"/>
            <a:ext cx="2763982" cy="2763982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gc6f5c778a4_0_6"/>
          <p:cNvSpPr/>
          <p:nvPr/>
        </p:nvSpPr>
        <p:spPr>
          <a:xfrm>
            <a:off x="6223329" y="1141420"/>
            <a:ext cx="2649441" cy="1172548"/>
          </a:xfrm>
          <a:prstGeom prst="roundRect">
            <a:avLst>
              <a:gd name="adj" fmla="val 16667"/>
            </a:avLst>
          </a:prstGeom>
          <a:solidFill>
            <a:srgbClr val="0166B3"/>
          </a:solidFill>
          <a:ln>
            <a:noFill/>
          </a:ln>
        </p:spPr>
        <p:txBody>
          <a:bodyPr spcFirstLastPara="1" wrap="square" lIns="91425" tIns="251975" rIns="91425" bIns="45700" anchor="ctr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ü"/>
            </a:pP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Velge et problem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ü"/>
            </a:pP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Definere en problemstilling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ü"/>
            </a:pP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Utforske 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ü"/>
            </a:pP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Finne en løsning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ü"/>
            </a:pP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Presentere på turneringsdagen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gc6f5c778a4_0_6"/>
          <p:cNvSpPr/>
          <p:nvPr/>
        </p:nvSpPr>
        <p:spPr>
          <a:xfrm>
            <a:off x="6223329" y="3316020"/>
            <a:ext cx="2649441" cy="1172548"/>
          </a:xfrm>
          <a:prstGeom prst="roundRect">
            <a:avLst>
              <a:gd name="adj" fmla="val 16667"/>
            </a:avLst>
          </a:prstGeom>
          <a:solidFill>
            <a:srgbClr val="007D40"/>
          </a:solidFill>
          <a:ln>
            <a:noFill/>
          </a:ln>
        </p:spPr>
        <p:txBody>
          <a:bodyPr spcFirstLastPara="1" wrap="square" lIns="91425" tIns="251975" rIns="91425" bIns="45700" anchor="ctr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ü"/>
            </a:pP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Kjøre roboten på robotbanen i øving og turneringsdagen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ü"/>
            </a:pP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Minst tre kamper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ü"/>
            </a:pP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Hver kamp er 2,5 minutter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gc6f5c778a4_0_6"/>
          <p:cNvSpPr/>
          <p:nvPr/>
        </p:nvSpPr>
        <p:spPr>
          <a:xfrm>
            <a:off x="271231" y="1141420"/>
            <a:ext cx="2649441" cy="1172548"/>
          </a:xfrm>
          <a:prstGeom prst="roundRect">
            <a:avLst>
              <a:gd name="adj" fmla="val 16667"/>
            </a:avLst>
          </a:prstGeom>
          <a:solidFill>
            <a:srgbClr val="51B747"/>
          </a:solidFill>
          <a:ln>
            <a:noFill/>
          </a:ln>
        </p:spPr>
        <p:txBody>
          <a:bodyPr spcFirstLastPara="1" wrap="square" lIns="91425" tIns="251975" rIns="91425" bIns="45700" anchor="ctr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200"/>
              <a:buFont typeface="Wingdings" pitchFamily="2" charset="2"/>
              <a:buChar char="ü"/>
            </a:pP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Designe en robot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200"/>
              <a:buFont typeface="Wingdings" pitchFamily="2" charset="2"/>
              <a:buChar char="ü"/>
            </a:pP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Programmere roboten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200"/>
              <a:buFont typeface="Wingdings" pitchFamily="2" charset="2"/>
              <a:buChar char="ü"/>
            </a:pP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Presentere design og programmering på</a:t>
            </a:r>
            <a:b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turnering</a:t>
            </a:r>
            <a:r>
              <a:rPr lang="nb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</a:t>
            </a: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dagen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gc6f5c778a4_0_6"/>
          <p:cNvSpPr/>
          <p:nvPr/>
        </p:nvSpPr>
        <p:spPr>
          <a:xfrm>
            <a:off x="271231" y="2819633"/>
            <a:ext cx="2649441" cy="1668935"/>
          </a:xfrm>
          <a:prstGeom prst="roundRect">
            <a:avLst>
              <a:gd name="adj" fmla="val 16667"/>
            </a:avLst>
          </a:prstGeom>
          <a:solidFill>
            <a:srgbClr val="ED1C24"/>
          </a:solidFill>
          <a:ln>
            <a:noFill/>
          </a:ln>
        </p:spPr>
        <p:txBody>
          <a:bodyPr spcFirstLastPara="1" wrap="square" lIns="91425" tIns="251975" rIns="91425" bIns="45700" anchor="ctr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ü"/>
            </a:pPr>
            <a:endParaRPr lang="nb-NO" sz="12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Wingdings" pitchFamily="2" charset="2"/>
              <a:buChar char="ü"/>
            </a:pP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Oppdagelse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ingdings" pitchFamily="2" charset="2"/>
              <a:buChar char="ü"/>
            </a:pP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Innovasjon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ingdings" pitchFamily="2" charset="2"/>
              <a:buChar char="ü"/>
            </a:pP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Innvirkning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ingdings" pitchFamily="2" charset="2"/>
              <a:buChar char="ü"/>
            </a:pP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Inkludering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ingdings" pitchFamily="2" charset="2"/>
              <a:buChar char="ü"/>
            </a:pP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Lagarbeid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ingdings" pitchFamily="2" charset="2"/>
              <a:buChar char="ü"/>
            </a:pP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Moro!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</a:pP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56;gc6f5c778a4_0_6">
            <a:extLst>
              <a:ext uri="{FF2B5EF4-FFF2-40B4-BE49-F238E27FC236}">
                <a16:creationId xmlns:a16="http://schemas.microsoft.com/office/drawing/2014/main" id="{5BC02B0A-184B-EB4B-A78E-74EAE7B6B768}"/>
              </a:ext>
            </a:extLst>
          </p:cNvPr>
          <p:cNvSpPr txBox="1"/>
          <p:nvPr/>
        </p:nvSpPr>
        <p:spPr>
          <a:xfrm>
            <a:off x="518744" y="386534"/>
            <a:ext cx="3799111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no-NO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Hva er FIRST LEGO League?</a:t>
            </a:r>
            <a:endParaRPr sz="2200" b="0" i="1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9"/>
          <p:cNvSpPr txBox="1">
            <a:spLocks noGrp="1"/>
          </p:cNvSpPr>
          <p:nvPr>
            <p:ph type="title"/>
          </p:nvPr>
        </p:nvSpPr>
        <p:spPr>
          <a:xfrm>
            <a:off x="518744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/>
              <a:t>Velge problem, lage problemstilling og utforske løsninger</a:t>
            </a:r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body" idx="1"/>
          </p:nvPr>
        </p:nvSpPr>
        <p:spPr>
          <a:xfrm>
            <a:off x="518744" y="1025488"/>
            <a:ext cx="8229600" cy="391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dirty="0"/>
              <a:t>1. Velge </a:t>
            </a:r>
            <a:r>
              <a:rPr lang="nb-NO" dirty="0"/>
              <a:t>idé</a:t>
            </a:r>
            <a:r>
              <a:rPr lang="no-NO" dirty="0"/>
              <a:t>: </a:t>
            </a:r>
            <a:endParaRPr dirty="0"/>
          </a:p>
          <a:p>
            <a:pPr marL="12700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12700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dirty="0"/>
              <a:t>2. Forske på/utforske idéen:</a:t>
            </a:r>
            <a:endParaRPr lang="nb-NO" dirty="0"/>
          </a:p>
          <a:p>
            <a:pPr marL="12700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dirty="0"/>
          </a:p>
          <a:p>
            <a:pPr marL="12700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dirty="0"/>
              <a:t>3. Definere en utfordring/problemstilling: 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</a:pPr>
            <a:endParaRPr dirty="0"/>
          </a:p>
          <a:p>
            <a:pPr marL="12700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dirty="0"/>
              <a:t>4. Forsøke å finne en løsning (teste, justere osv.):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</a:pPr>
            <a:endParaRPr dirty="0"/>
          </a:p>
          <a:p>
            <a:pPr marL="12700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dirty="0"/>
              <a:t>5. Undersøke om det finnes andre løsninger: </a:t>
            </a: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  <a:p>
            <a:pPr marL="45720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2;p9">
            <a:extLst>
              <a:ext uri="{FF2B5EF4-FFF2-40B4-BE49-F238E27FC236}">
                <a16:creationId xmlns:a16="http://schemas.microsoft.com/office/drawing/2014/main" id="{DE725C21-0815-43E2-73ED-539BB3F8557E}"/>
              </a:ext>
            </a:extLst>
          </p:cNvPr>
          <p:cNvPicPr preferRelativeResize="0"/>
          <p:nvPr/>
        </p:nvPicPr>
        <p:blipFill>
          <a:blip r:embed="rId3"/>
          <a:srcRect t="9818" b="9818"/>
          <a:stretch/>
        </p:blipFill>
        <p:spPr>
          <a:xfrm>
            <a:off x="0" y="838454"/>
            <a:ext cx="9144000" cy="41327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53;p9">
            <a:extLst>
              <a:ext uri="{FF2B5EF4-FFF2-40B4-BE49-F238E27FC236}">
                <a16:creationId xmlns:a16="http://schemas.microsoft.com/office/drawing/2014/main" id="{F0F41F76-4CAB-A0E0-8D0C-DA38C4B279FC}"/>
              </a:ext>
            </a:extLst>
          </p:cNvPr>
          <p:cNvSpPr/>
          <p:nvPr/>
        </p:nvSpPr>
        <p:spPr>
          <a:xfrm>
            <a:off x="379406" y="1357460"/>
            <a:ext cx="8236693" cy="2997724"/>
          </a:xfrm>
          <a:prstGeom prst="rect">
            <a:avLst/>
          </a:prstGeom>
          <a:solidFill>
            <a:schemeClr val="lt1">
              <a:alpha val="9133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0"/>
          <p:cNvSpPr txBox="1">
            <a:spLocks noGrp="1"/>
          </p:cNvSpPr>
          <p:nvPr>
            <p:ph type="title"/>
          </p:nvPr>
        </p:nvSpPr>
        <p:spPr>
          <a:xfrm>
            <a:off x="518744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>
                <a:solidFill>
                  <a:schemeClr val="dk1"/>
                </a:solidFill>
              </a:rPr>
              <a:t>Spørsmål til refleksjon og veien videre!</a:t>
            </a:r>
            <a:endParaRPr/>
          </a:p>
        </p:txBody>
      </p:sp>
      <p:sp>
        <p:nvSpPr>
          <p:cNvPr id="255" name="Google Shape;255;p20"/>
          <p:cNvSpPr txBox="1">
            <a:spLocks noGrp="1"/>
          </p:cNvSpPr>
          <p:nvPr>
            <p:ph type="body" idx="1"/>
          </p:nvPr>
        </p:nvSpPr>
        <p:spPr>
          <a:xfrm>
            <a:off x="518744" y="1655775"/>
            <a:ext cx="8229600" cy="348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no-NO" dirty="0"/>
              <a:t>Hvem er målgruppe for løsningen?</a:t>
            </a:r>
            <a:endParaRPr dirty="0"/>
          </a:p>
          <a:p>
            <a:pPr marL="4572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no-NO" dirty="0"/>
              <a:t>Kan vi fortelle om </a:t>
            </a:r>
            <a:r>
              <a:rPr lang="nb-NO" dirty="0"/>
              <a:t>idéen</a:t>
            </a:r>
            <a:r>
              <a:rPr lang="no-NO" dirty="0"/>
              <a:t>/løsningen til noen fra målgruppen for å få tips?</a:t>
            </a:r>
            <a:endParaRPr dirty="0"/>
          </a:p>
          <a:p>
            <a:pPr marL="4572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no-NO" dirty="0"/>
              <a:t>Finnes det gode kilder/eksperter man kan spørre om hjelp?</a:t>
            </a:r>
            <a:endParaRPr dirty="0"/>
          </a:p>
          <a:p>
            <a:pPr marL="4572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no-NO" dirty="0"/>
              <a:t>Finnes det eksisterende løsninger? Kan noen av disse forbedres? Forbedring er også innovasjon. </a:t>
            </a:r>
            <a:endParaRPr dirty="0"/>
          </a:p>
          <a:p>
            <a:pPr marL="4572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no-NO" dirty="0"/>
              <a:t>Hvordan vil dere presentere løsningen? Skal man lage en modell/prototype? </a:t>
            </a:r>
            <a:br>
              <a:rPr lang="no-NO" dirty="0"/>
            </a:br>
            <a:r>
              <a:rPr lang="no-NO" dirty="0"/>
              <a:t>Hvem kan man evt. få hjelp av?</a:t>
            </a:r>
            <a:endParaRPr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d21d225f6c_0_4"/>
          <p:cNvPicPr preferRelativeResize="0"/>
          <p:nvPr/>
        </p:nvPicPr>
        <p:blipFill>
          <a:blip r:embed="rId3"/>
          <a:srcRect/>
          <a:stretch/>
        </p:blipFill>
        <p:spPr>
          <a:xfrm>
            <a:off x="-63075" y="1056872"/>
            <a:ext cx="9270150" cy="3901188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d21d225f6c_0_4"/>
          <p:cNvSpPr txBox="1">
            <a:spLocks noGrp="1"/>
          </p:cNvSpPr>
          <p:nvPr>
            <p:ph type="body" idx="1"/>
          </p:nvPr>
        </p:nvSpPr>
        <p:spPr>
          <a:xfrm>
            <a:off x="457200" y="1272522"/>
            <a:ext cx="8229600" cy="3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ingdings" pitchFamily="2" charset="2"/>
              <a:buChar char="q"/>
            </a:pPr>
            <a:r>
              <a:rPr lang="no-NO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  <a:t>Hvilke målsetninger skal vi ha? </a:t>
            </a:r>
            <a:br>
              <a:rPr lang="no-NO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</a:br>
            <a:r>
              <a:rPr lang="no-NO" sz="1200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  <a:t>(</a:t>
            </a:r>
            <a:r>
              <a:rPr lang="no-NO" sz="1200" dirty="0" err="1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  <a:t>feks</a:t>
            </a:r>
            <a:r>
              <a:rPr lang="no-NO" sz="1200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  <a:t>. levere alle leveransene)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ingdings" pitchFamily="2" charset="2"/>
              <a:buChar char="q"/>
            </a:pPr>
            <a:r>
              <a:rPr lang="no-NO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  <a:t>Hvilke delmål skal vi sette oss? </a:t>
            </a:r>
            <a:br>
              <a:rPr lang="no-NO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</a:br>
            <a:r>
              <a:rPr lang="no-NO" sz="1200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  <a:t>(fordele roller/lage en problemstilling/kartlegge fagpersoner innenfor årets tema/løse et oppdrag på robotbordet)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ingdings" pitchFamily="2" charset="2"/>
              <a:buChar char="q"/>
            </a:pPr>
            <a:r>
              <a:rPr lang="no-NO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  <a:t>Hvordan skal vi bruke tiden vi har frem til turnering? </a:t>
            </a:r>
            <a:br>
              <a:rPr lang="no-NO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</a:br>
            <a:r>
              <a:rPr lang="no-NO" sz="1200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  <a:t>(når kan dere arbeide med FLL, og hvilke frister skal dere sette for de ulike leveransene? </a:t>
            </a:r>
            <a:br>
              <a:rPr lang="no-NO" sz="1200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</a:br>
            <a:r>
              <a:rPr lang="no-NO" sz="1200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  <a:t>Det kan være lurt å endre disse etterhvert som en ser fremgangen)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ingdings" pitchFamily="2" charset="2"/>
              <a:buChar char="q"/>
            </a:pPr>
            <a:r>
              <a:rPr lang="no-NO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  <a:t>Hvilke roller skal lagmedlemmene ha? </a:t>
            </a:r>
            <a:br>
              <a:rPr lang="no-NO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</a:br>
            <a:r>
              <a:rPr lang="no-NO" sz="1200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  <a:t>(hvilket ansvar skal hver av dere ha? Hva er dere gode på? Hva ønsker dere å lære mer om?)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Wingdings" pitchFamily="2" charset="2"/>
              <a:buChar char="q"/>
            </a:pPr>
            <a:r>
              <a:rPr lang="no-NO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  <a:t>Hvordan skal vi bruke de siste ukene? </a:t>
            </a:r>
            <a:br>
              <a:rPr lang="no-NO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</a:br>
            <a:r>
              <a:rPr lang="no-NO" sz="1200" dirty="0">
                <a:solidFill>
                  <a:schemeClr val="lt1"/>
                </a:solidFill>
                <a:latin typeface="Calibri" panose="020F0502020204030204" pitchFamily="34" charset="0"/>
                <a:ea typeface="Short Stack"/>
                <a:cs typeface="Calibri" panose="020F0502020204030204" pitchFamily="34" charset="0"/>
                <a:sym typeface="Short Stack"/>
              </a:rPr>
              <a:t>(vil dere holde generalprøve for andre? Sett dere mål!)</a:t>
            </a:r>
            <a:endParaRPr sz="1200" dirty="0">
              <a:solidFill>
                <a:schemeClr val="lt1"/>
              </a:solidFill>
              <a:latin typeface="Calibri" panose="020F0502020204030204" pitchFamily="34" charset="0"/>
              <a:ea typeface="Short Stack"/>
              <a:cs typeface="Calibri" panose="020F0502020204030204" pitchFamily="34" charset="0"/>
              <a:sym typeface="Short Stack"/>
            </a:endParaRPr>
          </a:p>
        </p:txBody>
      </p:sp>
      <p:sp>
        <p:nvSpPr>
          <p:cNvPr id="262" name="Google Shape;262;gd21d225f6c_0_4"/>
          <p:cNvSpPr/>
          <p:nvPr/>
        </p:nvSpPr>
        <p:spPr>
          <a:xfrm>
            <a:off x="533053" y="383178"/>
            <a:ext cx="319981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2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Våre mål!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c6f5c778a4_0_38"/>
          <p:cNvSpPr/>
          <p:nvPr/>
        </p:nvSpPr>
        <p:spPr>
          <a:xfrm>
            <a:off x="518743" y="2278039"/>
            <a:ext cx="4336061" cy="2301217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no-NO" sz="1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Oppdagelse</a:t>
            </a: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Vi utforsker nye kunnskaper og idéer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no-NO" sz="1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Innovasjon</a:t>
            </a: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Vi bruker kreativitet og utholdenhet for </a:t>
            </a:r>
            <a:b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å løse problemer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no-NO" sz="1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Innvirkning</a:t>
            </a: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Vi bruker det vi lærer til å forbedre verden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no-NO" sz="1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Inkludering</a:t>
            </a: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Vi respekterer hverandre og omfavner </a:t>
            </a:r>
            <a:b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</a:b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våre ulikheter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no-NO" sz="1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Lagarbeid</a:t>
            </a: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Vi er sterkere når vi arbeider sammen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</a:pPr>
            <a:r>
              <a:rPr lang="no-NO" sz="1200" b="1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Moro</a:t>
            </a:r>
            <a:r>
              <a:rPr lang="no-NO" sz="12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 Vi har det gøy!</a:t>
            </a:r>
            <a:endParaRPr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Google Shape;68;gc6f5c778a4_0_38"/>
          <p:cNvSpPr txBox="1">
            <a:spLocks noGrp="1"/>
          </p:cNvSpPr>
          <p:nvPr>
            <p:ph type="title"/>
          </p:nvPr>
        </p:nvSpPr>
        <p:spPr>
          <a:xfrm>
            <a:off x="518744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 dirty="0"/>
              <a:t>Kjerneverdier</a:t>
            </a:r>
            <a:endParaRPr dirty="0"/>
          </a:p>
        </p:txBody>
      </p:sp>
      <p:sp>
        <p:nvSpPr>
          <p:cNvPr id="69" name="Google Shape;69;gc6f5c778a4_0_38"/>
          <p:cNvSpPr txBox="1">
            <a:spLocks noGrp="1"/>
          </p:cNvSpPr>
          <p:nvPr>
            <p:ph type="body" idx="1"/>
          </p:nvPr>
        </p:nvSpPr>
        <p:spPr>
          <a:xfrm>
            <a:off x="518744" y="1129553"/>
            <a:ext cx="3977100" cy="1082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no-NO" dirty="0"/>
              <a:t>Vi uttrykker </a:t>
            </a:r>
            <a:r>
              <a:rPr lang="no-NO" i="1" dirty="0"/>
              <a:t>FIRST</a:t>
            </a:r>
            <a:r>
              <a:rPr lang="no-NO" dirty="0"/>
              <a:t>®-filosofiene </a:t>
            </a:r>
            <a:r>
              <a:rPr lang="no-NO" dirty="0" err="1"/>
              <a:t>Gracious</a:t>
            </a:r>
            <a:r>
              <a:rPr lang="no-NO" dirty="0"/>
              <a:t> </a:t>
            </a:r>
            <a:r>
              <a:rPr lang="no-NO" dirty="0" err="1"/>
              <a:t>Professionalism</a:t>
            </a:r>
            <a:r>
              <a:rPr lang="no-NO" dirty="0"/>
              <a:t>® og </a:t>
            </a:r>
            <a:r>
              <a:rPr lang="no-NO" dirty="0" err="1"/>
              <a:t>Coopertition</a:t>
            </a:r>
            <a:r>
              <a:rPr lang="no-NO" dirty="0"/>
              <a:t>® gjennom </a:t>
            </a:r>
            <a:br>
              <a:rPr lang="no-NO" dirty="0"/>
            </a:br>
            <a:r>
              <a:rPr lang="no-NO" dirty="0"/>
              <a:t>våre kjerneverdier:</a:t>
            </a:r>
            <a:endParaRPr dirty="0"/>
          </a:p>
        </p:txBody>
      </p:sp>
      <p:pic>
        <p:nvPicPr>
          <p:cNvPr id="70" name="Google Shape;70;gc6f5c778a4_0_38"/>
          <p:cNvPicPr preferRelativeResize="0"/>
          <p:nvPr/>
        </p:nvPicPr>
        <p:blipFill rotWithShape="1">
          <a:blip r:embed="rId3">
            <a:alphaModFix/>
          </a:blip>
          <a:srcRect l="5202" t="1727" r="24432" b="1736"/>
          <a:stretch/>
        </p:blipFill>
        <p:spPr>
          <a:xfrm>
            <a:off x="4972114" y="1129553"/>
            <a:ext cx="3776230" cy="3449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gc6f5c778a4_0_18" descr="Et bilde som inneholder tekst&#10;&#10;Automatisk generert beskrivelse"/>
          <p:cNvPicPr preferRelativeResize="0"/>
          <p:nvPr/>
        </p:nvPicPr>
        <p:blipFill rotWithShape="1">
          <a:blip r:embed="rId3">
            <a:alphaModFix/>
          </a:blip>
          <a:srcRect l="-1" r="-281" b="2611"/>
          <a:stretch/>
        </p:blipFill>
        <p:spPr>
          <a:xfrm>
            <a:off x="245173" y="1101257"/>
            <a:ext cx="2831690" cy="183334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6" name="Google Shape;76;gc6f5c778a4_0_18"/>
          <p:cNvSpPr/>
          <p:nvPr/>
        </p:nvSpPr>
        <p:spPr>
          <a:xfrm>
            <a:off x="242026" y="2541311"/>
            <a:ext cx="2830330" cy="393290"/>
          </a:xfrm>
          <a:prstGeom prst="rect">
            <a:avLst/>
          </a:pr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Levere en skriftlig rapport om arbeidet og funnene deres før turnering</a:t>
            </a:r>
            <a:endParaRPr sz="11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7" name="Google Shape;77;gc6f5c778a4_0_18"/>
          <p:cNvPicPr preferRelativeResize="0"/>
          <p:nvPr/>
        </p:nvPicPr>
        <p:blipFill>
          <a:blip r:embed="rId4"/>
          <a:srcRect t="8036" b="8036"/>
          <a:stretch/>
        </p:blipFill>
        <p:spPr>
          <a:xfrm>
            <a:off x="3173710" y="1101257"/>
            <a:ext cx="2831690" cy="183334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78" name="Google Shape;78;gc6f5c778a4_0_18"/>
          <p:cNvPicPr preferRelativeResize="0"/>
          <p:nvPr/>
        </p:nvPicPr>
        <p:blipFill>
          <a:blip r:embed="rId5"/>
          <a:srcRect t="74" b="74"/>
          <a:stretch/>
        </p:blipFill>
        <p:spPr>
          <a:xfrm>
            <a:off x="6102250" y="1105234"/>
            <a:ext cx="2831690" cy="183334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79" name="Google Shape;79;gc6f5c778a4_0_18"/>
          <p:cNvSpPr/>
          <p:nvPr/>
        </p:nvSpPr>
        <p:spPr>
          <a:xfrm>
            <a:off x="3169554" y="2541311"/>
            <a:ext cx="2832880" cy="393290"/>
          </a:xfrm>
          <a:prstGeom prst="rect">
            <a:avLst/>
          </a:pr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Holde presentasjoner av prosjekt, teknologi </a:t>
            </a:r>
            <a:r>
              <a:rPr lang="no-NO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og kjerneverdie</a:t>
            </a:r>
            <a:r>
              <a:rPr lang="nb-NO" sz="1100" b="0" i="0" u="none" strike="noStrike" cap="none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</a:t>
            </a:r>
            <a:endParaRPr sz="11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0" name="Google Shape;80;gc6f5c778a4_0_18"/>
          <p:cNvSpPr/>
          <p:nvPr/>
        </p:nvSpPr>
        <p:spPr>
          <a:xfrm>
            <a:off x="6098094" y="2541311"/>
            <a:ext cx="2831690" cy="393290"/>
          </a:xfrm>
          <a:prstGeom prst="rect">
            <a:avLst/>
          </a:pr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Programmere og øve til robotkamper på turnering (3 x 2,5 min)</a:t>
            </a:r>
            <a:endParaRPr sz="11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1" name="Google Shape;81;gc6f5c778a4_0_18"/>
          <p:cNvSpPr txBox="1">
            <a:spLocks noGrp="1"/>
          </p:cNvSpPr>
          <p:nvPr>
            <p:ph type="title"/>
          </p:nvPr>
        </p:nvSpPr>
        <p:spPr>
          <a:xfrm>
            <a:off x="518744" y="206375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 dirty="0"/>
              <a:t>Som deltakere i FLL skal dere levere følgende:</a:t>
            </a:r>
            <a:endParaRPr dirty="0"/>
          </a:p>
        </p:txBody>
      </p:sp>
      <p:pic>
        <p:nvPicPr>
          <p:cNvPr id="82" name="Google Shape;82;gc6f5c778a4_0_18"/>
          <p:cNvPicPr preferRelativeResize="0"/>
          <p:nvPr/>
        </p:nvPicPr>
        <p:blipFill>
          <a:blip r:embed="rId6"/>
          <a:srcRect t="74" b="74"/>
          <a:stretch/>
        </p:blipFill>
        <p:spPr>
          <a:xfrm>
            <a:off x="1757868" y="3041817"/>
            <a:ext cx="2831690" cy="183334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83" name="Google Shape;83;gc6f5c778a4_0_18"/>
          <p:cNvSpPr/>
          <p:nvPr/>
        </p:nvSpPr>
        <p:spPr>
          <a:xfrm>
            <a:off x="1749739" y="4481871"/>
            <a:ext cx="2831690" cy="393290"/>
          </a:xfrm>
          <a:prstGeom prst="rect">
            <a:avLst/>
          </a:pr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Dekorere stand på turnering</a:t>
            </a:r>
            <a:endParaRPr sz="11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4" name="Google Shape;84;gc6f5c778a4_0_18"/>
          <p:cNvPicPr preferRelativeResize="0"/>
          <p:nvPr/>
        </p:nvPicPr>
        <p:blipFill>
          <a:blip r:embed="rId7"/>
          <a:srcRect t="8036" b="8036"/>
          <a:stretch/>
        </p:blipFill>
        <p:spPr>
          <a:xfrm>
            <a:off x="4686405" y="3041817"/>
            <a:ext cx="2831690" cy="183334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</p:pic>
      <p:sp>
        <p:nvSpPr>
          <p:cNvPr id="85" name="Google Shape;85;gc6f5c778a4_0_18"/>
          <p:cNvSpPr/>
          <p:nvPr/>
        </p:nvSpPr>
        <p:spPr>
          <a:xfrm>
            <a:off x="4682249" y="4481871"/>
            <a:ext cx="2832880" cy="393290"/>
          </a:xfrm>
          <a:prstGeom prst="rect">
            <a:avLst/>
          </a:prstGeom>
          <a:solidFill>
            <a:schemeClr val="dk1">
              <a:alpha val="6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Delta på turnering</a:t>
            </a:r>
            <a:endParaRPr sz="11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>
            <a:extLst>
              <a:ext uri="{FF2B5EF4-FFF2-40B4-BE49-F238E27FC236}">
                <a16:creationId xmlns:a16="http://schemas.microsoft.com/office/drawing/2014/main" id="{49211A77-9086-3CB3-3841-9B4C2493AF37}"/>
              </a:ext>
            </a:extLst>
          </p:cNvPr>
          <p:cNvSpPr txBox="1"/>
          <p:nvPr/>
        </p:nvSpPr>
        <p:spPr>
          <a:xfrm>
            <a:off x="2285156" y="2104947"/>
            <a:ext cx="4623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hlinkClick r:id="rId3"/>
              </a:rPr>
              <a:t>https://www.youtube.com/watch?v=4a6Dgv69eb4&amp;t=8s</a:t>
            </a:r>
            <a:r>
              <a:rPr lang="nb-NO" dirty="0"/>
              <a:t>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>
            <a:extLst>
              <a:ext uri="{FF2B5EF4-FFF2-40B4-BE49-F238E27FC236}">
                <a16:creationId xmlns:a16="http://schemas.microsoft.com/office/drawing/2014/main" id="{742D98D1-803E-162D-ED93-640583C5CD71}"/>
              </a:ext>
            </a:extLst>
          </p:cNvPr>
          <p:cNvSpPr txBox="1"/>
          <p:nvPr/>
        </p:nvSpPr>
        <p:spPr>
          <a:xfrm>
            <a:off x="2237705" y="2421886"/>
            <a:ext cx="4604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dirty="0" err="1">
                <a:hlinkClick r:id="rId3"/>
              </a:rPr>
              <a:t>https</a:t>
            </a:r>
            <a:r>
              <a:rPr lang="nb-NO" dirty="0">
                <a:hlinkClick r:id="rId3"/>
              </a:rPr>
              <a:t>://</a:t>
            </a:r>
            <a:r>
              <a:rPr lang="nb-NO" dirty="0" err="1">
                <a:hlinkClick r:id="rId3"/>
              </a:rPr>
              <a:t>youtu.be</a:t>
            </a:r>
            <a:r>
              <a:rPr lang="nb-NO" dirty="0">
                <a:hlinkClick r:id="rId3"/>
              </a:rPr>
              <a:t>/5gIthuoolS0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85359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"/>
          <p:cNvSpPr txBox="1">
            <a:spLocks noGrp="1"/>
          </p:cNvSpPr>
          <p:nvPr>
            <p:ph type="title"/>
          </p:nvPr>
        </p:nvSpPr>
        <p:spPr>
          <a:xfrm>
            <a:off x="518744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/>
              <a:t>Hva vil dere få ut av å være med I FLL?</a:t>
            </a:r>
            <a:endParaRPr/>
          </a:p>
        </p:txBody>
      </p:sp>
      <p:sp>
        <p:nvSpPr>
          <p:cNvPr id="97" name="Google Shape;97;p4"/>
          <p:cNvSpPr/>
          <p:nvPr/>
        </p:nvSpPr>
        <p:spPr>
          <a:xfrm>
            <a:off x="452704" y="1557772"/>
            <a:ext cx="1472616" cy="1472616"/>
          </a:xfrm>
          <a:prstGeom prst="ellipse">
            <a:avLst/>
          </a:prstGeom>
          <a:solidFill>
            <a:srgbClr val="0166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4"/>
          <p:cNvSpPr txBox="1"/>
          <p:nvPr/>
        </p:nvSpPr>
        <p:spPr>
          <a:xfrm>
            <a:off x="499560" y="2038656"/>
            <a:ext cx="137890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Jobbe med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prosjektledelse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Google Shape;99;p4"/>
          <p:cNvSpPr/>
          <p:nvPr/>
        </p:nvSpPr>
        <p:spPr>
          <a:xfrm>
            <a:off x="2168736" y="1059842"/>
            <a:ext cx="1472616" cy="1472616"/>
          </a:xfrm>
          <a:prstGeom prst="ellipse">
            <a:avLst/>
          </a:prstGeom>
          <a:solidFill>
            <a:srgbClr val="51B7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51B7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4"/>
          <p:cNvSpPr txBox="1"/>
          <p:nvPr/>
        </p:nvSpPr>
        <p:spPr>
          <a:xfrm>
            <a:off x="2201965" y="1534540"/>
            <a:ext cx="14061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Lære dere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å programmere</a:t>
            </a:r>
            <a:endParaRPr sz="14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>
            <a:off x="3884767" y="1662457"/>
            <a:ext cx="1472616" cy="1472616"/>
          </a:xfrm>
          <a:prstGeom prst="ellipse">
            <a:avLst/>
          </a:prstGeom>
          <a:solidFill>
            <a:srgbClr val="0166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4"/>
          <p:cNvSpPr txBox="1"/>
          <p:nvPr/>
        </p:nvSpPr>
        <p:spPr>
          <a:xfrm>
            <a:off x="4002156" y="2029433"/>
            <a:ext cx="123783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Jobbe som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forskere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og ingeniører</a:t>
            </a:r>
            <a:endParaRPr sz="14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7275728" y="1662457"/>
            <a:ext cx="1472616" cy="1472616"/>
          </a:xfrm>
          <a:prstGeom prst="ellipse">
            <a:avLst/>
          </a:prstGeom>
          <a:solidFill>
            <a:srgbClr val="0166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4"/>
          <p:cNvSpPr txBox="1"/>
          <p:nvPr/>
        </p:nvSpPr>
        <p:spPr>
          <a:xfrm>
            <a:off x="7312967" y="2053536"/>
            <a:ext cx="139813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Lære om yrker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dere aldri har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hørt om før</a:t>
            </a:r>
            <a:endParaRPr sz="14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452704" y="3325488"/>
            <a:ext cx="1472616" cy="1472616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 txBox="1"/>
          <p:nvPr/>
        </p:nvSpPr>
        <p:spPr>
          <a:xfrm>
            <a:off x="525209" y="3800186"/>
            <a:ext cx="13276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Løse verdens-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problemer</a:t>
            </a:r>
            <a:endParaRPr sz="14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7" name="Google Shape;107;p4"/>
          <p:cNvSpPr/>
          <p:nvPr/>
        </p:nvSpPr>
        <p:spPr>
          <a:xfrm>
            <a:off x="5600798" y="2850790"/>
            <a:ext cx="1472616" cy="1472616"/>
          </a:xfrm>
          <a:prstGeom prst="ellipse">
            <a:avLst/>
          </a:prstGeom>
          <a:solidFill>
            <a:srgbClr val="51B7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"/>
          <p:cNvSpPr txBox="1"/>
          <p:nvPr/>
        </p:nvSpPr>
        <p:spPr>
          <a:xfrm>
            <a:off x="5721675" y="3050954"/>
            <a:ext cx="1271502" cy="1092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3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Å holde ut når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3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 møter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3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utfordringer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3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eller kjedelige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3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perioder</a:t>
            </a:r>
            <a:endParaRPr sz="13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9" name="Google Shape;109;p4"/>
          <p:cNvSpPr/>
          <p:nvPr/>
        </p:nvSpPr>
        <p:spPr>
          <a:xfrm>
            <a:off x="3884767" y="3325488"/>
            <a:ext cx="1472616" cy="1472616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"/>
          <p:cNvSpPr txBox="1"/>
          <p:nvPr/>
        </p:nvSpPr>
        <p:spPr>
          <a:xfrm>
            <a:off x="3926013" y="3725706"/>
            <a:ext cx="1390124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3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Bli selvstendige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3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og gode på å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3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samarbeide</a:t>
            </a:r>
            <a:endParaRPr sz="13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1" name="Google Shape;111;p4"/>
          <p:cNvSpPr/>
          <p:nvPr/>
        </p:nvSpPr>
        <p:spPr>
          <a:xfrm>
            <a:off x="2201965" y="2835402"/>
            <a:ext cx="1472616" cy="1472616"/>
          </a:xfrm>
          <a:prstGeom prst="ellipse">
            <a:avLst/>
          </a:prstGeom>
          <a:solidFill>
            <a:srgbClr val="0166B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2232797" y="3325488"/>
            <a:ext cx="141096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3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Nå mål dere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3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bestemmer selv!</a:t>
            </a:r>
            <a:endParaRPr sz="13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3" name="Google Shape;113;p4"/>
          <p:cNvSpPr/>
          <p:nvPr/>
        </p:nvSpPr>
        <p:spPr>
          <a:xfrm>
            <a:off x="7312967" y="3325488"/>
            <a:ext cx="1472616" cy="1472616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/>
          <p:nvPr/>
        </p:nvSpPr>
        <p:spPr>
          <a:xfrm>
            <a:off x="7347820" y="3625678"/>
            <a:ext cx="1402948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3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Møte andre lag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3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på turnering, og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3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se og lære om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3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det de har gjort</a:t>
            </a:r>
            <a:endParaRPr sz="13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5" name="Google Shape;115;p4"/>
          <p:cNvSpPr/>
          <p:nvPr/>
        </p:nvSpPr>
        <p:spPr>
          <a:xfrm>
            <a:off x="5594842" y="1066379"/>
            <a:ext cx="1472616" cy="1472616"/>
          </a:xfrm>
          <a:prstGeom prst="ellipse">
            <a:avLst/>
          </a:prstGeom>
          <a:solidFill>
            <a:srgbClr val="ED1C2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 txBox="1"/>
          <p:nvPr/>
        </p:nvSpPr>
        <p:spPr>
          <a:xfrm>
            <a:off x="5655324" y="1263789"/>
            <a:ext cx="1351652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Være en del av </a:t>
            </a:r>
            <a:endParaRPr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 global bevegelse </a:t>
            </a:r>
            <a:endParaRPr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av FLL-deltakere </a:t>
            </a:r>
            <a:endParaRPr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som jobber med </a:t>
            </a:r>
            <a:endParaRPr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samme problem-</a:t>
            </a:r>
            <a:endParaRPr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100" b="0" i="0" u="none" strike="noStrike" cap="none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stilling som dere</a:t>
            </a:r>
            <a:endParaRPr sz="1100" b="0" i="0" u="none" strike="noStrike" cap="none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518744" y="206375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no-NO"/>
              <a:t>Det finnes mange mulige roller i FLL</a:t>
            </a:r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body" idx="1"/>
          </p:nvPr>
        </p:nvSpPr>
        <p:spPr>
          <a:xfrm>
            <a:off x="518744" y="951874"/>
            <a:ext cx="8229600" cy="3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no-NO" sz="1400" dirty="0"/>
              <a:t>Fotograf</a:t>
            </a:r>
            <a:endParaRPr sz="1400" dirty="0"/>
          </a:p>
          <a:p>
            <a:pPr marL="4572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no-NO" sz="1400" dirty="0"/>
              <a:t>Programmerer</a:t>
            </a:r>
            <a:endParaRPr sz="1400" dirty="0"/>
          </a:p>
          <a:p>
            <a:pPr marL="4572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no-NO" sz="1400" dirty="0"/>
              <a:t>Oppmuntrer</a:t>
            </a:r>
            <a:endParaRPr sz="1400" dirty="0"/>
          </a:p>
          <a:p>
            <a:pPr marL="4572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no-NO" sz="1400" dirty="0"/>
              <a:t>Intervjuer</a:t>
            </a:r>
            <a:endParaRPr sz="1400" dirty="0"/>
          </a:p>
          <a:p>
            <a:pPr marL="4572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no-NO" sz="1400" dirty="0"/>
              <a:t>Prosjektleder</a:t>
            </a:r>
            <a:endParaRPr sz="1400" dirty="0"/>
          </a:p>
          <a:p>
            <a:pPr marL="4572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no-NO" sz="1400" dirty="0"/>
              <a:t>Forsker</a:t>
            </a:r>
            <a:endParaRPr sz="1400" dirty="0"/>
          </a:p>
          <a:p>
            <a:pPr marL="4572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no-NO" sz="1400" dirty="0"/>
              <a:t>Nysgjerrigper</a:t>
            </a:r>
            <a:endParaRPr sz="1400" dirty="0"/>
          </a:p>
          <a:p>
            <a:pPr marL="4572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no-NO" sz="1400" dirty="0"/>
              <a:t>Designer</a:t>
            </a:r>
            <a:endParaRPr sz="1400" dirty="0"/>
          </a:p>
          <a:p>
            <a:pPr marL="4572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no-NO" sz="1400" dirty="0"/>
              <a:t>Tenkeren</a:t>
            </a:r>
            <a:endParaRPr sz="1400" dirty="0"/>
          </a:p>
          <a:p>
            <a:pPr marL="4572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Char char="•"/>
            </a:pPr>
            <a:r>
              <a:rPr lang="no-NO" sz="1400" dirty="0"/>
              <a:t>Konstruktør</a:t>
            </a:r>
            <a:endParaRPr sz="1400" dirty="0"/>
          </a:p>
          <a:p>
            <a:pPr marL="4572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no-NO" sz="1400" dirty="0"/>
              <a:t>PR-ansvarlig</a:t>
            </a:r>
            <a:endParaRPr sz="1400" dirty="0"/>
          </a:p>
          <a:p>
            <a:pPr marL="45720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no-NO" sz="1400" dirty="0"/>
              <a:t>Materialansvarlig</a:t>
            </a:r>
            <a:endParaRPr sz="1400"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endParaRPr sz="1400" dirty="0"/>
          </a:p>
          <a:p>
            <a:pPr marL="0" lvl="0" indent="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</a:pPr>
            <a:r>
              <a:rPr lang="no-NO" sz="1400" dirty="0"/>
              <a:t>Ser du ikke noe som passer deg? Hva er du god på </a:t>
            </a:r>
            <a:br>
              <a:rPr lang="no-NO" sz="1400" dirty="0"/>
            </a:br>
            <a:r>
              <a:rPr lang="no-NO" sz="1400" dirty="0"/>
              <a:t>eller vil lære? Du finner din plass om du prøver!</a:t>
            </a:r>
            <a:endParaRPr dirty="0"/>
          </a:p>
        </p:txBody>
      </p:sp>
      <p:pic>
        <p:nvPicPr>
          <p:cNvPr id="2" name="Google Shape;124;p5">
            <a:extLst>
              <a:ext uri="{FF2B5EF4-FFF2-40B4-BE49-F238E27FC236}">
                <a16:creationId xmlns:a16="http://schemas.microsoft.com/office/drawing/2014/main" id="{DFA7ED8A-2641-A296-A727-6B076D9577FF}"/>
              </a:ext>
            </a:extLst>
          </p:cNvPr>
          <p:cNvPicPr preferRelativeResize="0"/>
          <p:nvPr/>
        </p:nvPicPr>
        <p:blipFill>
          <a:blip r:embed="rId3"/>
          <a:srcRect l="4486" r="4486"/>
          <a:stretch/>
        </p:blipFill>
        <p:spPr>
          <a:xfrm>
            <a:off x="5288171" y="951874"/>
            <a:ext cx="3460173" cy="3801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FLL-farge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E20512"/>
      </a:accent1>
      <a:accent2>
        <a:srgbClr val="005BA8"/>
      </a:accent2>
      <a:accent3>
        <a:srgbClr val="00A450"/>
      </a:accent3>
      <a:accent4>
        <a:srgbClr val="662C91"/>
      </a:accent4>
      <a:accent5>
        <a:srgbClr val="5B9BD5"/>
      </a:accent5>
      <a:accent6>
        <a:srgbClr val="FEC805"/>
      </a:accent6>
      <a:hlink>
        <a:srgbClr val="005BA8"/>
      </a:hlink>
      <a:folHlink>
        <a:srgbClr val="005BA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10944</TotalTime>
  <Words>4107</Words>
  <Application>Microsoft Macintosh PowerPoint</Application>
  <PresentationFormat>Skjermfremvisning (16:9)</PresentationFormat>
  <Paragraphs>393</Paragraphs>
  <Slides>32</Slides>
  <Notes>31</Notes>
  <HiddenSlides>0</HiddenSlides>
  <MMClips>2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39" baseType="lpstr">
      <vt:lpstr>Calibri</vt:lpstr>
      <vt:lpstr>Wingdings</vt:lpstr>
      <vt:lpstr>Noto Sans Symbols</vt:lpstr>
      <vt:lpstr>Roboto</vt:lpstr>
      <vt:lpstr>Arial</vt:lpstr>
      <vt:lpstr>freight-sans-condensed-pro</vt:lpstr>
      <vt:lpstr>Office-tema</vt:lpstr>
      <vt:lpstr>PowerPoint-presentasjon</vt:lpstr>
      <vt:lpstr>PowerPoint-presentasjon</vt:lpstr>
      <vt:lpstr>PowerPoint-presentasjon</vt:lpstr>
      <vt:lpstr>Kjerneverdier</vt:lpstr>
      <vt:lpstr>Som deltakere i FLL skal dere levere følgende:</vt:lpstr>
      <vt:lpstr>PowerPoint-presentasjon</vt:lpstr>
      <vt:lpstr>PowerPoint-presentasjon</vt:lpstr>
      <vt:lpstr>Hva vil dere få ut av å være med I FLL?</vt:lpstr>
      <vt:lpstr>Det finnes mange mulige roller i FLL</vt:lpstr>
      <vt:lpstr>PowerPoint-presentasjon</vt:lpstr>
      <vt:lpstr>Nå starter vi: Kjerneverdier – hvordan gjør vi det?</vt:lpstr>
      <vt:lpstr>Kjerneverdier: hvordan vil dere gjøre det?</vt:lpstr>
      <vt:lpstr>Nå er dere klare for å starte på oppdraget! Lykke til!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Brainstorming</vt:lpstr>
      <vt:lpstr>Brainstorming</vt:lpstr>
      <vt:lpstr>Brainstorming</vt:lpstr>
      <vt:lpstr>Brainstorming</vt:lpstr>
      <vt:lpstr>Brainstorming</vt:lpstr>
      <vt:lpstr>Brainstorming</vt:lpstr>
      <vt:lpstr>Velge problem, lage problemstilling og utforske løsninger</vt:lpstr>
      <vt:lpstr>Spørsmål til refleksjon og veien videre!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FSP01</dc:creator>
  <cp:lastModifiedBy>Marte Antonsen</cp:lastModifiedBy>
  <cp:revision>55</cp:revision>
  <dcterms:created xsi:type="dcterms:W3CDTF">2021-03-05T07:45:24Z</dcterms:created>
  <dcterms:modified xsi:type="dcterms:W3CDTF">2024-09-13T12:50:43Z</dcterms:modified>
</cp:coreProperties>
</file>