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849">
          <p15:clr>
            <a:srgbClr val="A4A3A4"/>
          </p15:clr>
        </p15:guide>
        <p15:guide id="2" pos="3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3" roundtripDataSignature="AMtx7mgoxD0jPcVgXajWe6c3kfGQwZtTX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61" d="100"/>
          <a:sy n="161" d="100"/>
        </p:scale>
        <p:origin x="784" y="200"/>
      </p:cViewPr>
      <p:guideLst>
        <p:guide orient="horz" pos="849"/>
        <p:guide pos="34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customschemas.google.com/relationships/presentationmetadata" Target="metadata"/><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270"/>
              </a:spcBef>
              <a:spcAft>
                <a:spcPts val="0"/>
              </a:spcAft>
              <a:buSzPts val="1400"/>
              <a:buNone/>
              <a:defRPr sz="900" b="0" i="0" u="none" strike="noStrike" cap="none">
                <a:solidFill>
                  <a:schemeClr val="dk1"/>
                </a:solidFill>
                <a:latin typeface="Calibri"/>
                <a:ea typeface="Calibri"/>
                <a:cs typeface="Calibri"/>
                <a:sym typeface="Calibri"/>
              </a:defRPr>
            </a:lvl2pPr>
            <a:lvl3pPr marL="1371600" marR="0" lvl="2" indent="-228600" algn="l" rtl="0">
              <a:spcBef>
                <a:spcPts val="270"/>
              </a:spcBef>
              <a:spcAft>
                <a:spcPts val="0"/>
              </a:spcAft>
              <a:buSzPts val="1400"/>
              <a:buNone/>
              <a:defRPr sz="900" b="0" i="0" u="none" strike="noStrike" cap="none">
                <a:solidFill>
                  <a:schemeClr val="dk1"/>
                </a:solidFill>
                <a:latin typeface="Calibri"/>
                <a:ea typeface="Calibri"/>
                <a:cs typeface="Calibri"/>
                <a:sym typeface="Calibri"/>
              </a:defRPr>
            </a:lvl3pPr>
            <a:lvl4pPr marL="1828800" marR="0" lvl="3" indent="-228600" algn="l" rtl="0">
              <a:spcBef>
                <a:spcPts val="270"/>
              </a:spcBef>
              <a:spcAft>
                <a:spcPts val="0"/>
              </a:spcAft>
              <a:buSzPts val="1400"/>
              <a:buNone/>
              <a:defRPr sz="900" b="0" i="0" u="none" strike="noStrike" cap="none">
                <a:solidFill>
                  <a:schemeClr val="dk1"/>
                </a:solidFill>
                <a:latin typeface="Calibri"/>
                <a:ea typeface="Calibri"/>
                <a:cs typeface="Calibri"/>
                <a:sym typeface="Calibri"/>
              </a:defRPr>
            </a:lvl4pPr>
            <a:lvl5pPr marL="2286000" marR="0" lvl="4" indent="-228600" algn="l" rtl="0">
              <a:spcBef>
                <a:spcPts val="270"/>
              </a:spcBef>
              <a:spcAft>
                <a:spcPts val="0"/>
              </a:spcAft>
              <a:buSzPts val="1400"/>
              <a:buNone/>
              <a:defRPr sz="9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no-NO"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Google Shape;43;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4" name="Google Shape;4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57" name="Google Shape;5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274602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50" name="Google Shape;5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57" name="Google Shape;5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nb-NO" dirty="0"/>
              <a:t>Link til </a:t>
            </a:r>
            <a:r>
              <a:rPr lang="nb-NO" dirty="0" err="1"/>
              <a:t>Tangram</a:t>
            </a:r>
            <a:r>
              <a:rPr lang="nb-NO" dirty="0"/>
              <a:t>: </a:t>
            </a:r>
            <a:r>
              <a:rPr lang="nb-NO" dirty="0" err="1"/>
              <a:t>https</a:t>
            </a:r>
            <a:r>
              <a:rPr lang="nb-NO" dirty="0"/>
              <a:t>://</a:t>
            </a:r>
            <a:r>
              <a:rPr lang="nb-NO" dirty="0" err="1"/>
              <a:t>openclipart.org</a:t>
            </a:r>
            <a:r>
              <a:rPr lang="nb-NO" dirty="0"/>
              <a:t>/</a:t>
            </a:r>
            <a:r>
              <a:rPr lang="nb-NO" dirty="0" err="1"/>
              <a:t>search</a:t>
            </a:r>
            <a:r>
              <a:rPr lang="nb-NO" dirty="0"/>
              <a:t>/?</a:t>
            </a:r>
            <a:r>
              <a:rPr lang="nb-NO" dirty="0" err="1"/>
              <a:t>query</a:t>
            </a:r>
            <a:r>
              <a:rPr lang="nb-NO" dirty="0"/>
              <a:t>=</a:t>
            </a:r>
            <a:r>
              <a:rPr lang="nb-NO" dirty="0" err="1"/>
              <a:t>tangram#google_vignette</a:t>
            </a:r>
            <a:endParaRPr lang="nb-NO" dirty="0"/>
          </a:p>
          <a:p>
            <a:pPr marL="0" lvl="0" indent="0" algn="l" rtl="0">
              <a:spcBef>
                <a:spcPts val="360"/>
              </a:spcBef>
              <a:spcAft>
                <a:spcPts val="0"/>
              </a:spcAft>
              <a:buNone/>
            </a:pPr>
            <a:endParaRPr lang="nb-NO" dirty="0"/>
          </a:p>
          <a:p>
            <a:pPr marL="0" lvl="0" indent="0" algn="l" rtl="0">
              <a:spcBef>
                <a:spcPts val="360"/>
              </a:spcBef>
              <a:spcAft>
                <a:spcPts val="0"/>
              </a:spcAft>
              <a:buNone/>
            </a:pPr>
            <a:r>
              <a:rPr lang="nb-NO" dirty="0"/>
              <a:t>Om </a:t>
            </a:r>
            <a:r>
              <a:rPr lang="nb-NO" dirty="0" err="1"/>
              <a:t>tangram</a:t>
            </a:r>
            <a:r>
              <a:rPr lang="nb-NO" dirty="0"/>
              <a:t>: </a:t>
            </a:r>
            <a:r>
              <a:rPr lang="nb-NO" dirty="0" err="1"/>
              <a:t>https</a:t>
            </a:r>
            <a:r>
              <a:rPr lang="nb-NO" dirty="0"/>
              <a:t>://</a:t>
            </a:r>
            <a:r>
              <a:rPr lang="nb-NO" dirty="0" err="1"/>
              <a:t>snl.no</a:t>
            </a:r>
            <a:r>
              <a:rPr lang="nb-NO" dirty="0"/>
              <a:t>/</a:t>
            </a:r>
            <a:r>
              <a:rPr lang="nb-NO" dirty="0" err="1"/>
              <a:t>tangram</a:t>
            </a:r>
            <a:endParaRPr dirty="0"/>
          </a:p>
        </p:txBody>
      </p:sp>
      <p:sp>
        <p:nvSpPr>
          <p:cNvPr id="57" name="Google Shape;5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878229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57" name="Google Shape;5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41710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57" name="Google Shape;5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997212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57" name="Google Shape;5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618749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57" name="Google Shape;5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920606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57" name="Google Shape;5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537079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om">
  <p:cSld name="1_Tom">
    <p:spTree>
      <p:nvGrpSpPr>
        <p:cNvPr id="1" name="Shape 16"/>
        <p:cNvGrpSpPr/>
        <p:nvPr/>
      </p:nvGrpSpPr>
      <p:grpSpPr>
        <a:xfrm>
          <a:off x="0" y="0"/>
          <a:ext cx="0" cy="0"/>
          <a:chOff x="0" y="0"/>
          <a:chExt cx="0" cy="0"/>
        </a:xfrm>
      </p:grpSpPr>
      <p:pic>
        <p:nvPicPr>
          <p:cNvPr id="17" name="Google Shape;17;p5"/>
          <p:cNvPicPr preferRelativeResize="0"/>
          <p:nvPr/>
        </p:nvPicPr>
        <p:blipFill rotWithShape="1">
          <a:blip r:embed="rId2">
            <a:alphaModFix/>
          </a:blip>
          <a:srcRect/>
          <a:stretch/>
        </p:blipFill>
        <p:spPr>
          <a:xfrm>
            <a:off x="-7144" y="0"/>
            <a:ext cx="9144000" cy="5143500"/>
          </a:xfrm>
          <a:prstGeom prst="rect">
            <a:avLst/>
          </a:prstGeom>
          <a:noFill/>
          <a:ln>
            <a:noFill/>
          </a:ln>
        </p:spPr>
      </p:pic>
      <p:sp>
        <p:nvSpPr>
          <p:cNvPr id="18" name="Google Shape;18;p5"/>
          <p:cNvSpPr txBox="1"/>
          <p:nvPr/>
        </p:nvSpPr>
        <p:spPr>
          <a:xfrm>
            <a:off x="690185" y="3545177"/>
            <a:ext cx="7772400" cy="371939"/>
          </a:xfrm>
          <a:prstGeom prst="rect">
            <a:avLst/>
          </a:prstGeom>
          <a:noFill/>
          <a:ln>
            <a:noFill/>
          </a:ln>
        </p:spPr>
        <p:txBody>
          <a:bodyPr spcFirstLastPara="1" wrap="square" lIns="45700" tIns="45700" rIns="45700" bIns="45700" anchor="ctr" anchorCtr="0">
            <a:normAutofit/>
          </a:bodyPr>
          <a:lstStyle/>
          <a:p>
            <a:pPr marL="0" marR="0" lvl="0" indent="0" algn="ctr" rtl="0">
              <a:lnSpc>
                <a:spcPct val="100000"/>
              </a:lnSpc>
              <a:spcBef>
                <a:spcPts val="0"/>
              </a:spcBef>
              <a:spcAft>
                <a:spcPts val="0"/>
              </a:spcAft>
              <a:buClr>
                <a:srgbClr val="FFFFFF"/>
              </a:buClr>
              <a:buSzPts val="1200"/>
              <a:buFont typeface="Roboto"/>
              <a:buNone/>
            </a:pPr>
            <a:endParaRPr sz="1200" b="0" i="0" u="none" strike="noStrike" cap="none">
              <a:solidFill>
                <a:srgbClr val="FFFFFF"/>
              </a:solidFill>
              <a:latin typeface="Calibri"/>
              <a:ea typeface="Calibri"/>
              <a:cs typeface="Calibri"/>
              <a:sym typeface="Calibri"/>
            </a:endParaRPr>
          </a:p>
        </p:txBody>
      </p:sp>
      <p:pic>
        <p:nvPicPr>
          <p:cNvPr id="19" name="Google Shape;19;p5"/>
          <p:cNvPicPr preferRelativeResize="0"/>
          <p:nvPr/>
        </p:nvPicPr>
        <p:blipFill rotWithShape="1">
          <a:blip r:embed="rId3">
            <a:alphaModFix/>
          </a:blip>
          <a:srcRect/>
          <a:stretch/>
        </p:blipFill>
        <p:spPr>
          <a:xfrm>
            <a:off x="3500538" y="538784"/>
            <a:ext cx="2142924" cy="2467610"/>
          </a:xfrm>
          <a:prstGeom prst="rect">
            <a:avLst/>
          </a:prstGeom>
          <a:noFill/>
          <a:ln>
            <a:noFill/>
          </a:ln>
        </p:spPr>
      </p:pic>
      <p:sp>
        <p:nvSpPr>
          <p:cNvPr id="20" name="Google Shape;20;p5"/>
          <p:cNvSpPr txBox="1">
            <a:spLocks noGrp="1"/>
          </p:cNvSpPr>
          <p:nvPr>
            <p:ph type="body" idx="1"/>
          </p:nvPr>
        </p:nvSpPr>
        <p:spPr>
          <a:xfrm>
            <a:off x="684213" y="3595688"/>
            <a:ext cx="7761287" cy="361950"/>
          </a:xfrm>
          <a:prstGeom prst="rect">
            <a:avLst/>
          </a:prstGeom>
          <a:noFill/>
          <a:ln>
            <a:noFill/>
          </a:ln>
        </p:spPr>
        <p:txBody>
          <a:bodyPr spcFirstLastPara="1" wrap="square" lIns="91425" tIns="45700" rIns="91425" bIns="45700" anchor="t" anchorCtr="0">
            <a:noAutofit/>
          </a:bodyPr>
          <a:lstStyle>
            <a:lvl1pPr marL="457200" lvl="0" indent="-228600" algn="ctr">
              <a:spcBef>
                <a:spcPts val="240"/>
              </a:spcBef>
              <a:spcAft>
                <a:spcPts val="0"/>
              </a:spcAft>
              <a:buClr>
                <a:schemeClr val="lt1"/>
              </a:buClr>
              <a:buSzPts val="1200"/>
              <a:buNone/>
              <a:defRPr sz="1200">
                <a:solidFill>
                  <a:schemeClr val="lt1"/>
                </a:solidFil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1" name="Google Shape;21;p5"/>
          <p:cNvSpPr txBox="1">
            <a:spLocks noGrp="1"/>
          </p:cNvSpPr>
          <p:nvPr>
            <p:ph type="body" idx="2"/>
          </p:nvPr>
        </p:nvSpPr>
        <p:spPr>
          <a:xfrm>
            <a:off x="684214" y="2969731"/>
            <a:ext cx="7761286" cy="534924"/>
          </a:xfrm>
          <a:prstGeom prst="rect">
            <a:avLst/>
          </a:prstGeom>
          <a:noFill/>
          <a:ln>
            <a:noFill/>
          </a:ln>
        </p:spPr>
        <p:txBody>
          <a:bodyPr spcFirstLastPara="1" wrap="square" lIns="91425" tIns="45700" rIns="91425" bIns="45700" anchor="t" anchorCtr="0">
            <a:noAutofit/>
          </a:bodyPr>
          <a:lstStyle>
            <a:lvl1pPr marL="457200" lvl="0" indent="-228600" algn="ctr">
              <a:spcBef>
                <a:spcPts val="320"/>
              </a:spcBef>
              <a:spcAft>
                <a:spcPts val="0"/>
              </a:spcAft>
              <a:buClr>
                <a:schemeClr val="lt1"/>
              </a:buClr>
              <a:buSzPts val="1600"/>
              <a:buNone/>
              <a:defRPr b="0" i="0">
                <a:solidFill>
                  <a:schemeClr val="lt1"/>
                </a:solidFill>
                <a:latin typeface="Calibri"/>
                <a:ea typeface="Calibri"/>
                <a:cs typeface="Calibri"/>
                <a:sym typeface="Calibri"/>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tel og innhold" type="obj">
  <p:cSld name="OBJECT">
    <p:spTree>
      <p:nvGrpSpPr>
        <p:cNvPr id="1" name="Shape 22"/>
        <p:cNvGrpSpPr/>
        <p:nvPr/>
      </p:nvGrpSpPr>
      <p:grpSpPr>
        <a:xfrm>
          <a:off x="0" y="0"/>
          <a:ext cx="0" cy="0"/>
          <a:chOff x="0" y="0"/>
          <a:chExt cx="0" cy="0"/>
        </a:xfrm>
      </p:grpSpPr>
      <p:sp>
        <p:nvSpPr>
          <p:cNvPr id="23" name="Google Shape;23;p6"/>
          <p:cNvSpPr txBox="1">
            <a:spLocks noGrp="1"/>
          </p:cNvSpPr>
          <p:nvPr>
            <p:ph type="title"/>
          </p:nvPr>
        </p:nvSpPr>
        <p:spPr>
          <a:xfrm>
            <a:off x="518744" y="206375"/>
            <a:ext cx="8229600" cy="85725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dk1"/>
                </a:solidFill>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4" name="Google Shape;24;p6"/>
          <p:cNvSpPr txBox="1">
            <a:spLocks noGrp="1"/>
          </p:cNvSpPr>
          <p:nvPr>
            <p:ph type="body" idx="1"/>
          </p:nvPr>
        </p:nvSpPr>
        <p:spPr>
          <a:xfrm>
            <a:off x="518744" y="1129553"/>
            <a:ext cx="8229600" cy="3487725"/>
          </a:xfrm>
          <a:prstGeom prst="rect">
            <a:avLst/>
          </a:prstGeom>
          <a:noFill/>
          <a:ln>
            <a:noFill/>
          </a:ln>
        </p:spPr>
        <p:txBody>
          <a:bodyPr spcFirstLastPara="1" wrap="square" lIns="91425" tIns="45700" rIns="91425" bIns="45700" anchor="t" anchorCtr="0">
            <a:noAutofit/>
          </a:bodyPr>
          <a:lstStyle>
            <a:lvl1pPr marL="457200" lvl="0" indent="-330200" algn="l">
              <a:spcBef>
                <a:spcPts val="320"/>
              </a:spcBef>
              <a:spcAft>
                <a:spcPts val="0"/>
              </a:spcAft>
              <a:buClr>
                <a:schemeClr val="dk1"/>
              </a:buClr>
              <a:buSzPts val="1600"/>
              <a:buChar char="•"/>
              <a:defRPr i="0">
                <a:solidFill>
                  <a:schemeClr val="dk1"/>
                </a:solidFill>
              </a:defRPr>
            </a:lvl1pPr>
            <a:lvl2pPr marL="914400" lvl="1" indent="-317500" algn="l">
              <a:spcBef>
                <a:spcPts val="280"/>
              </a:spcBef>
              <a:spcAft>
                <a:spcPts val="0"/>
              </a:spcAft>
              <a:buClr>
                <a:schemeClr val="dk1"/>
              </a:buClr>
              <a:buSzPts val="1400"/>
              <a:buChar char="•"/>
              <a:defRPr i="0">
                <a:solidFill>
                  <a:schemeClr val="dk1"/>
                </a:solidFill>
              </a:defRPr>
            </a:lvl2pPr>
            <a:lvl3pPr marL="1371600" lvl="2" indent="-228600" algn="l">
              <a:spcBef>
                <a:spcPts val="480"/>
              </a:spcBef>
              <a:spcAft>
                <a:spcPts val="0"/>
              </a:spcAft>
              <a:buClr>
                <a:schemeClr val="dk1"/>
              </a:buClr>
              <a:buSzPts val="2400"/>
              <a:buNone/>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o innholdsdeler" type="twoObj">
  <p:cSld name="TWO_OBJECTS">
    <p:spTree>
      <p:nvGrpSpPr>
        <p:cNvPr id="1" name="Shape 25"/>
        <p:cNvGrpSpPr/>
        <p:nvPr/>
      </p:nvGrpSpPr>
      <p:grpSpPr>
        <a:xfrm>
          <a:off x="0" y="0"/>
          <a:ext cx="0" cy="0"/>
          <a:chOff x="0" y="0"/>
          <a:chExt cx="0" cy="0"/>
        </a:xfrm>
      </p:grpSpPr>
      <p:sp>
        <p:nvSpPr>
          <p:cNvPr id="26" name="Google Shape;26;p7"/>
          <p:cNvSpPr txBox="1">
            <a:spLocks noGrp="1"/>
          </p:cNvSpPr>
          <p:nvPr>
            <p:ph type="title"/>
          </p:nvPr>
        </p:nvSpPr>
        <p:spPr>
          <a:xfrm>
            <a:off x="518744" y="206375"/>
            <a:ext cx="8229600" cy="85725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7" name="Google Shape;27;p7"/>
          <p:cNvSpPr txBox="1">
            <a:spLocks noGrp="1"/>
          </p:cNvSpPr>
          <p:nvPr>
            <p:ph type="body" idx="1"/>
          </p:nvPr>
        </p:nvSpPr>
        <p:spPr>
          <a:xfrm>
            <a:off x="518744" y="1129553"/>
            <a:ext cx="3977056" cy="3449702"/>
          </a:xfrm>
          <a:prstGeom prst="rect">
            <a:avLst/>
          </a:prstGeom>
          <a:noFill/>
          <a:ln>
            <a:noFill/>
          </a:ln>
        </p:spPr>
        <p:txBody>
          <a:bodyPr spcFirstLastPara="1" wrap="square" lIns="91425" tIns="45700" rIns="91425" bIns="45700" anchor="t" anchorCtr="0">
            <a:noAutofit/>
          </a:bodyPr>
          <a:lstStyle>
            <a:lvl1pPr marL="457200" lvl="0" indent="-330200" algn="l">
              <a:spcBef>
                <a:spcPts val="320"/>
              </a:spcBef>
              <a:spcAft>
                <a:spcPts val="0"/>
              </a:spcAft>
              <a:buClr>
                <a:schemeClr val="dk1"/>
              </a:buClr>
              <a:buSzPts val="1600"/>
              <a:buChar char="•"/>
              <a:defRPr sz="1600"/>
            </a:lvl1pPr>
            <a:lvl2pPr marL="914400" lvl="1" indent="-304800" algn="l">
              <a:spcBef>
                <a:spcPts val="240"/>
              </a:spcBef>
              <a:spcAft>
                <a:spcPts val="0"/>
              </a:spcAft>
              <a:buClr>
                <a:schemeClr val="dk1"/>
              </a:buClr>
              <a:buSzPts val="1200"/>
              <a:buChar char="•"/>
              <a:defRPr sz="1200"/>
            </a:lvl2pPr>
            <a:lvl3pPr marL="1371600" lvl="2" indent="-292100" algn="l">
              <a:spcBef>
                <a:spcPts val="200"/>
              </a:spcBef>
              <a:spcAft>
                <a:spcPts val="0"/>
              </a:spcAft>
              <a:buClr>
                <a:schemeClr val="dk1"/>
              </a:buClr>
              <a:buSzPts val="1000"/>
              <a:buChar char="•"/>
              <a:defRPr sz="1000" i="1"/>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28" name="Google Shape;28;p7"/>
          <p:cNvSpPr txBox="1">
            <a:spLocks noGrp="1"/>
          </p:cNvSpPr>
          <p:nvPr>
            <p:ph type="body" idx="2"/>
          </p:nvPr>
        </p:nvSpPr>
        <p:spPr>
          <a:xfrm>
            <a:off x="4648200" y="1129553"/>
            <a:ext cx="4100144" cy="3449702"/>
          </a:xfrm>
          <a:prstGeom prst="rect">
            <a:avLst/>
          </a:prstGeom>
          <a:noFill/>
          <a:ln>
            <a:noFill/>
          </a:ln>
        </p:spPr>
        <p:txBody>
          <a:bodyPr spcFirstLastPara="1" wrap="square" lIns="91425" tIns="45700" rIns="91425" bIns="45700" anchor="t" anchorCtr="0">
            <a:noAutofit/>
          </a:bodyPr>
          <a:lstStyle>
            <a:lvl1pPr marL="457200" lvl="0" indent="-330200" algn="l">
              <a:spcBef>
                <a:spcPts val="320"/>
              </a:spcBef>
              <a:spcAft>
                <a:spcPts val="0"/>
              </a:spcAft>
              <a:buClr>
                <a:schemeClr val="dk1"/>
              </a:buClr>
              <a:buSzPts val="1600"/>
              <a:buChar char="•"/>
              <a:defRPr sz="1600"/>
            </a:lvl1pPr>
            <a:lvl2pPr marL="914400" lvl="1" indent="-304800" algn="l">
              <a:spcBef>
                <a:spcPts val="240"/>
              </a:spcBef>
              <a:spcAft>
                <a:spcPts val="0"/>
              </a:spcAft>
              <a:buClr>
                <a:schemeClr val="dk1"/>
              </a:buClr>
              <a:buSzPts val="1200"/>
              <a:buChar char="•"/>
              <a:defRPr sz="1200"/>
            </a:lvl2pPr>
            <a:lvl3pPr marL="1371600" lvl="2" indent="-292100" algn="l">
              <a:spcBef>
                <a:spcPts val="200"/>
              </a:spcBef>
              <a:spcAft>
                <a:spcPts val="0"/>
              </a:spcAft>
              <a:buClr>
                <a:schemeClr val="dk1"/>
              </a:buClr>
              <a:buSzPts val="1000"/>
              <a:buChar char="•"/>
              <a:defRPr sz="1000" i="1"/>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ammenligning">
  <p:cSld name="Sammenligning">
    <p:spTree>
      <p:nvGrpSpPr>
        <p:cNvPr id="1" name="Shape 29"/>
        <p:cNvGrpSpPr/>
        <p:nvPr/>
      </p:nvGrpSpPr>
      <p:grpSpPr>
        <a:xfrm>
          <a:off x="0" y="0"/>
          <a:ext cx="0" cy="0"/>
          <a:chOff x="0" y="0"/>
          <a:chExt cx="0" cy="0"/>
        </a:xfrm>
      </p:grpSpPr>
      <p:sp>
        <p:nvSpPr>
          <p:cNvPr id="30" name="Google Shape;30;p8"/>
          <p:cNvSpPr>
            <a:spLocks noGrp="1"/>
          </p:cNvSpPr>
          <p:nvPr>
            <p:ph type="pic" idx="2"/>
          </p:nvPr>
        </p:nvSpPr>
        <p:spPr>
          <a:xfrm>
            <a:off x="0" y="1121870"/>
            <a:ext cx="9144000" cy="3822940"/>
          </a:xfrm>
          <a:prstGeom prst="rect">
            <a:avLst/>
          </a:prstGeom>
          <a:no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Sammenligning">
  <p:cSld name="1_Sammenligning">
    <p:spTree>
      <p:nvGrpSpPr>
        <p:cNvPr id="1" name="Shape 31"/>
        <p:cNvGrpSpPr/>
        <p:nvPr/>
      </p:nvGrpSpPr>
      <p:grpSpPr>
        <a:xfrm>
          <a:off x="0" y="0"/>
          <a:ext cx="0" cy="0"/>
          <a:chOff x="0" y="0"/>
          <a:chExt cx="0" cy="0"/>
        </a:xfrm>
      </p:grpSpPr>
      <p:sp>
        <p:nvSpPr>
          <p:cNvPr id="32" name="Google Shape;32;p9"/>
          <p:cNvSpPr>
            <a:spLocks noGrp="1"/>
          </p:cNvSpPr>
          <p:nvPr>
            <p:ph type="pic" idx="2"/>
          </p:nvPr>
        </p:nvSpPr>
        <p:spPr>
          <a:xfrm>
            <a:off x="0" y="0"/>
            <a:ext cx="9144000" cy="4944810"/>
          </a:xfrm>
          <a:prstGeom prst="rect">
            <a:avLst/>
          </a:prstGeom>
          <a:noFill/>
          <a:ln>
            <a:no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tellysbilde">
  <p:cSld name="Tittellysbilde">
    <p:spTree>
      <p:nvGrpSpPr>
        <p:cNvPr id="1" name="Shape 33"/>
        <p:cNvGrpSpPr/>
        <p:nvPr/>
      </p:nvGrpSpPr>
      <p:grpSpPr>
        <a:xfrm>
          <a:off x="0" y="0"/>
          <a:ext cx="0" cy="0"/>
          <a:chOff x="0" y="0"/>
          <a:chExt cx="0" cy="0"/>
        </a:xfrm>
      </p:grpSpPr>
      <p:sp>
        <p:nvSpPr>
          <p:cNvPr id="34" name="Google Shape;34;p10"/>
          <p:cNvSpPr txBox="1">
            <a:spLocks noGrp="1"/>
          </p:cNvSpPr>
          <p:nvPr>
            <p:ph type="ctrTitle"/>
          </p:nvPr>
        </p:nvSpPr>
        <p:spPr>
          <a:xfrm>
            <a:off x="685800" y="1597819"/>
            <a:ext cx="7772400" cy="1102519"/>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chemeClr val="lt1"/>
                </a:solidFill>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5" name="Google Shape;35;p10"/>
          <p:cNvSpPr txBox="1">
            <a:spLocks noGrp="1"/>
          </p:cNvSpPr>
          <p:nvPr>
            <p:ph type="subTitle" idx="1"/>
          </p:nvPr>
        </p:nvSpPr>
        <p:spPr>
          <a:xfrm>
            <a:off x="1371600" y="2914650"/>
            <a:ext cx="6400800" cy="1314450"/>
          </a:xfrm>
          <a:prstGeom prst="rect">
            <a:avLst/>
          </a:prstGeom>
          <a:noFill/>
          <a:ln>
            <a:noFill/>
          </a:ln>
        </p:spPr>
        <p:txBody>
          <a:bodyPr spcFirstLastPara="1" wrap="square" lIns="91425" tIns="45700" rIns="91425" bIns="45700" anchor="t" anchorCtr="0">
            <a:noAutofit/>
          </a:bodyPr>
          <a:lstStyle>
            <a:lvl1pPr lvl="0" algn="ctr">
              <a:spcBef>
                <a:spcPts val="320"/>
              </a:spcBef>
              <a:spcAft>
                <a:spcPts val="0"/>
              </a:spcAft>
              <a:buClr>
                <a:schemeClr val="lt1"/>
              </a:buClr>
              <a:buSzPts val="1600"/>
              <a:buNone/>
              <a:defRPr>
                <a:solidFill>
                  <a:schemeClr val="lt1"/>
                </a:solidFill>
              </a:defRPr>
            </a:lvl1pPr>
            <a:lvl2pPr lvl="1" algn="ctr">
              <a:spcBef>
                <a:spcPts val="280"/>
              </a:spcBef>
              <a:spcAft>
                <a:spcPts val="0"/>
              </a:spcAft>
              <a:buClr>
                <a:srgbClr val="888888"/>
              </a:buClr>
              <a:buSzPts val="14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pic>
        <p:nvPicPr>
          <p:cNvPr id="36" name="Google Shape;36;p10"/>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37" name="Google Shape;37;p10"/>
          <p:cNvSpPr txBox="1"/>
          <p:nvPr/>
        </p:nvSpPr>
        <p:spPr>
          <a:xfrm>
            <a:off x="0" y="2914650"/>
            <a:ext cx="9144000" cy="85725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no-NO" sz="1600" b="0" i="0" u="none" strike="noStrike" cap="none">
                <a:solidFill>
                  <a:schemeClr val="lt2"/>
                </a:solidFill>
                <a:latin typeface="Calibri"/>
                <a:ea typeface="Calibri"/>
                <a:cs typeface="Calibri"/>
                <a:sym typeface="Calibri"/>
              </a:rPr>
              <a:t>Klikk for å redigere tittelstil</a:t>
            </a:r>
            <a:endParaRPr/>
          </a:p>
        </p:txBody>
      </p:sp>
      <p:sp>
        <p:nvSpPr>
          <p:cNvPr id="38" name="Google Shape;38;p10"/>
          <p:cNvSpPr>
            <a:spLocks noGrp="1"/>
          </p:cNvSpPr>
          <p:nvPr>
            <p:ph type="pic" idx="2"/>
          </p:nvPr>
        </p:nvSpPr>
        <p:spPr>
          <a:xfrm>
            <a:off x="3623268" y="663547"/>
            <a:ext cx="1897463" cy="2251103"/>
          </a:xfrm>
          <a:prstGeom prst="rect">
            <a:avLst/>
          </a:prstGeom>
          <a:noFill/>
          <a:ln>
            <a:noFill/>
          </a:ln>
        </p:spPr>
      </p:sp>
      <p:sp>
        <p:nvSpPr>
          <p:cNvPr id="39" name="Google Shape;39;p10"/>
          <p:cNvSpPr txBox="1">
            <a:spLocks noGrp="1"/>
          </p:cNvSpPr>
          <p:nvPr>
            <p:ph type="body" idx="3"/>
          </p:nvPr>
        </p:nvSpPr>
        <p:spPr>
          <a:xfrm>
            <a:off x="0" y="3650484"/>
            <a:ext cx="9095580" cy="403626"/>
          </a:xfrm>
          <a:prstGeom prst="rect">
            <a:avLst/>
          </a:prstGeom>
          <a:noFill/>
          <a:ln>
            <a:noFill/>
          </a:ln>
        </p:spPr>
        <p:txBody>
          <a:bodyPr spcFirstLastPara="1" wrap="square" lIns="91425" tIns="45700" rIns="91425" bIns="45700" anchor="t" anchorCtr="0">
            <a:noAutofit/>
          </a:bodyPr>
          <a:lstStyle>
            <a:lvl1pPr marL="457200" lvl="0" indent="-228600" algn="ctr">
              <a:spcBef>
                <a:spcPts val="240"/>
              </a:spcBef>
              <a:spcAft>
                <a:spcPts val="0"/>
              </a:spcAft>
              <a:buClr>
                <a:schemeClr val="lt2"/>
              </a:buClr>
              <a:buSzPts val="1200"/>
              <a:buNone/>
              <a:defRPr sz="1200">
                <a:solidFill>
                  <a:schemeClr val="lt2"/>
                </a:solidFil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re tittel" type="titleOnly">
  <p:cSld name="TITLE_ONLY">
    <p:spTree>
      <p:nvGrpSpPr>
        <p:cNvPr id="1" name="Shape 40"/>
        <p:cNvGrpSpPr/>
        <p:nvPr/>
      </p:nvGrpSpPr>
      <p:grpSpPr>
        <a:xfrm>
          <a:off x="0" y="0"/>
          <a:ext cx="0" cy="0"/>
          <a:chOff x="0" y="0"/>
          <a:chExt cx="0" cy="0"/>
        </a:xfrm>
      </p:grpSpPr>
      <p:sp>
        <p:nvSpPr>
          <p:cNvPr id="41" name="Google Shape;41;p11"/>
          <p:cNvSpPr txBox="1">
            <a:spLocks noGrp="1"/>
          </p:cNvSpPr>
          <p:nvPr>
            <p:ph type="title"/>
          </p:nvPr>
        </p:nvSpPr>
        <p:spPr>
          <a:xfrm>
            <a:off x="518744" y="206375"/>
            <a:ext cx="8229600" cy="85725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jpg"/><Relationship Id="rId5" Type="http://schemas.openxmlformats.org/officeDocument/2006/relationships/slideLayout" Target="../slideLayouts/slideLayout5.xml"/><Relationship Id="rId10"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4" descr="Et bilde som inneholder skilt, tekst, sitter, stopp&#10;&#10;Automatisk generert beskrivelse"/>
          <p:cNvPicPr preferRelativeResize="0"/>
          <p:nvPr/>
        </p:nvPicPr>
        <p:blipFill rotWithShape="1">
          <a:blip r:embed="rId9">
            <a:alphaModFix/>
          </a:blip>
          <a:srcRect/>
          <a:stretch/>
        </p:blipFill>
        <p:spPr>
          <a:xfrm>
            <a:off x="7763135" y="317156"/>
            <a:ext cx="1046824" cy="520404"/>
          </a:xfrm>
          <a:prstGeom prst="rect">
            <a:avLst/>
          </a:prstGeom>
          <a:noFill/>
          <a:ln>
            <a:noFill/>
          </a:ln>
        </p:spPr>
      </p:pic>
      <p:sp>
        <p:nvSpPr>
          <p:cNvPr id="11" name="Google Shape;11;p4"/>
          <p:cNvSpPr txBox="1">
            <a:spLocks noGrp="1"/>
          </p:cNvSpPr>
          <p:nvPr>
            <p:ph type="body" idx="1"/>
          </p:nvPr>
        </p:nvSpPr>
        <p:spPr>
          <a:xfrm>
            <a:off x="518744" y="1123310"/>
            <a:ext cx="8168056" cy="3470915"/>
          </a:xfrm>
          <a:prstGeom prst="rect">
            <a:avLst/>
          </a:prstGeom>
          <a:noFill/>
          <a:ln>
            <a:noFill/>
          </a:ln>
        </p:spPr>
        <p:txBody>
          <a:bodyPr spcFirstLastPara="1" wrap="square" lIns="91425" tIns="45700" rIns="91425" bIns="45700" anchor="t" anchorCtr="0">
            <a:noAutofit/>
          </a:bodyPr>
          <a:lstStyle>
            <a:lvl1pPr marL="457200" marR="0" lvl="0"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1pPr>
            <a:lvl2pPr marL="914400" marR="0" lvl="1" indent="-317500" algn="l" rtl="0">
              <a:spcBef>
                <a:spcPts val="28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4"/>
          <p:cNvSpPr txBox="1">
            <a:spLocks noGrp="1"/>
          </p:cNvSpPr>
          <p:nvPr>
            <p:ph type="title"/>
          </p:nvPr>
        </p:nvSpPr>
        <p:spPr>
          <a:xfrm>
            <a:off x="518744" y="206375"/>
            <a:ext cx="8229600" cy="85725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2200" b="0" i="1"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cxnSp>
        <p:nvCxnSpPr>
          <p:cNvPr id="13" name="Google Shape;13;p4"/>
          <p:cNvCxnSpPr/>
          <p:nvPr/>
        </p:nvCxnSpPr>
        <p:spPr>
          <a:xfrm rot="10800000">
            <a:off x="-58483" y="1123310"/>
            <a:ext cx="50799" cy="0"/>
          </a:xfrm>
          <a:prstGeom prst="straightConnector1">
            <a:avLst/>
          </a:prstGeom>
          <a:noFill/>
          <a:ln w="12700" cap="flat" cmpd="sng">
            <a:solidFill>
              <a:schemeClr val="dk1"/>
            </a:solidFill>
            <a:prstDash val="solid"/>
            <a:round/>
            <a:headEnd type="none" w="sm" len="sm"/>
            <a:tailEnd type="none" w="sm" len="sm"/>
          </a:ln>
        </p:spPr>
      </p:cxnSp>
      <p:pic>
        <p:nvPicPr>
          <p:cNvPr id="14" name="Google Shape;14;p4"/>
          <p:cNvPicPr preferRelativeResize="0"/>
          <p:nvPr/>
        </p:nvPicPr>
        <p:blipFill rotWithShape="1">
          <a:blip r:embed="rId10">
            <a:alphaModFix/>
          </a:blip>
          <a:srcRect/>
          <a:stretch/>
        </p:blipFill>
        <p:spPr>
          <a:xfrm>
            <a:off x="-7803" y="452287"/>
            <a:ext cx="411144" cy="288719"/>
          </a:xfrm>
          <a:prstGeom prst="rect">
            <a:avLst/>
          </a:prstGeom>
          <a:noFill/>
          <a:ln>
            <a:noFill/>
          </a:ln>
        </p:spPr>
      </p:pic>
      <p:pic>
        <p:nvPicPr>
          <p:cNvPr id="15" name="Google Shape;15;p4"/>
          <p:cNvPicPr preferRelativeResize="0"/>
          <p:nvPr/>
        </p:nvPicPr>
        <p:blipFill rotWithShape="1">
          <a:blip r:embed="rId11">
            <a:alphaModFix/>
          </a:blip>
          <a:srcRect/>
          <a:stretch/>
        </p:blipFill>
        <p:spPr>
          <a:xfrm>
            <a:off x="0" y="4953000"/>
            <a:ext cx="9144000" cy="1905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openclipart.org/search/?query=tangram"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8.tiff"/></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5"/>
        <p:cNvGrpSpPr/>
        <p:nvPr/>
      </p:nvGrpSpPr>
      <p:grpSpPr>
        <a:xfrm>
          <a:off x="0" y="0"/>
          <a:ext cx="0" cy="0"/>
          <a:chOff x="0" y="0"/>
          <a:chExt cx="0" cy="0"/>
        </a:xfrm>
      </p:grpSpPr>
      <p:sp>
        <p:nvSpPr>
          <p:cNvPr id="46" name="Google Shape;46;p1"/>
          <p:cNvSpPr txBox="1">
            <a:spLocks noGrp="1"/>
          </p:cNvSpPr>
          <p:nvPr>
            <p:ph type="body" idx="1"/>
          </p:nvPr>
        </p:nvSpPr>
        <p:spPr>
          <a:xfrm>
            <a:off x="684225" y="3595718"/>
            <a:ext cx="7761300" cy="8904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FFFFFF"/>
              </a:buClr>
              <a:buSzPts val="1200"/>
              <a:buNone/>
            </a:pPr>
            <a:endParaRPr>
              <a:solidFill>
                <a:srgbClr val="FFFFFF"/>
              </a:solidFill>
            </a:endParaRPr>
          </a:p>
          <a:p>
            <a:pPr marL="0" lvl="0" indent="0" algn="ctr" rtl="0">
              <a:spcBef>
                <a:spcPts val="240"/>
              </a:spcBef>
              <a:spcAft>
                <a:spcPts val="0"/>
              </a:spcAft>
              <a:buClr>
                <a:schemeClr val="lt1"/>
              </a:buClr>
              <a:buSzPts val="1200"/>
              <a:buNone/>
            </a:pPr>
            <a:endParaRPr/>
          </a:p>
        </p:txBody>
      </p:sp>
      <p:sp>
        <p:nvSpPr>
          <p:cNvPr id="47" name="Google Shape;47;p1"/>
          <p:cNvSpPr txBox="1">
            <a:spLocks noGrp="1"/>
          </p:cNvSpPr>
          <p:nvPr>
            <p:ph type="body" idx="2"/>
          </p:nvPr>
        </p:nvSpPr>
        <p:spPr>
          <a:xfrm>
            <a:off x="684214" y="2969731"/>
            <a:ext cx="7761286" cy="534924"/>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FFFFFF"/>
              </a:buClr>
              <a:buSzPts val="1600"/>
              <a:buNone/>
            </a:pPr>
            <a:r>
              <a:rPr lang="no-NO">
                <a:solidFill>
                  <a:srgbClr val="FFFFFF"/>
                </a:solidFill>
                <a:latin typeface="Calibri"/>
                <a:ea typeface="Calibri"/>
                <a:cs typeface="Calibri"/>
                <a:sym typeface="Calibri"/>
              </a:rPr>
              <a:t>- en spennende kunnskaps- og teknologikonkurranse for barn og unge</a:t>
            </a:r>
            <a:endParaRPr/>
          </a:p>
          <a:p>
            <a:pPr marL="0" lvl="0" indent="0" algn="ctr" rtl="0">
              <a:spcBef>
                <a:spcPts val="320"/>
              </a:spcBef>
              <a:spcAft>
                <a:spcPts val="0"/>
              </a:spcAft>
              <a:buClr>
                <a:schemeClr val="lt1"/>
              </a:buClr>
              <a:buSzPts val="1600"/>
              <a:buNone/>
            </a:pPr>
            <a:endParaRPr/>
          </a:p>
        </p:txBody>
      </p:sp>
      <p:sp>
        <p:nvSpPr>
          <p:cNvPr id="2" name="TekstSylinder 1">
            <a:extLst>
              <a:ext uri="{FF2B5EF4-FFF2-40B4-BE49-F238E27FC236}">
                <a16:creationId xmlns:a16="http://schemas.microsoft.com/office/drawing/2014/main" id="{C478045E-9EFD-7ADC-4C97-9D27E9DF973F}"/>
              </a:ext>
            </a:extLst>
          </p:cNvPr>
          <p:cNvSpPr txBox="1"/>
          <p:nvPr/>
        </p:nvSpPr>
        <p:spPr>
          <a:xfrm>
            <a:off x="2461737" y="3856252"/>
            <a:ext cx="4206240" cy="369332"/>
          </a:xfrm>
          <a:prstGeom prst="rect">
            <a:avLst/>
          </a:prstGeom>
          <a:noFill/>
        </p:spPr>
        <p:txBody>
          <a:bodyPr wrap="square" rtlCol="0">
            <a:spAutoFit/>
          </a:bodyPr>
          <a:lstStyle/>
          <a:p>
            <a:pPr algn="ctr"/>
            <a:r>
              <a:rPr lang="nb-NO" sz="1800" dirty="0">
                <a:solidFill>
                  <a:schemeClr val="bg1"/>
                </a:solidFill>
              </a:rPr>
              <a:t>TEAMBUILDING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3"/>
          <p:cNvSpPr txBox="1">
            <a:spLocks noGrp="1"/>
          </p:cNvSpPr>
          <p:nvPr>
            <p:ph type="title"/>
          </p:nvPr>
        </p:nvSpPr>
        <p:spPr>
          <a:xfrm>
            <a:off x="518744" y="206375"/>
            <a:ext cx="8229600" cy="85725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nb-NO" dirty="0"/>
              <a:t>«Robot i blinde»</a:t>
            </a:r>
            <a:endParaRPr dirty="0"/>
          </a:p>
        </p:txBody>
      </p:sp>
      <p:sp>
        <p:nvSpPr>
          <p:cNvPr id="2" name="Google Shape;54;p2">
            <a:extLst>
              <a:ext uri="{FF2B5EF4-FFF2-40B4-BE49-F238E27FC236}">
                <a16:creationId xmlns:a16="http://schemas.microsoft.com/office/drawing/2014/main" id="{580D5976-C8C0-BE96-8C65-3D0191990E43}"/>
              </a:ext>
            </a:extLst>
          </p:cNvPr>
          <p:cNvSpPr txBox="1"/>
          <p:nvPr/>
        </p:nvSpPr>
        <p:spPr>
          <a:xfrm>
            <a:off x="710824" y="1063625"/>
            <a:ext cx="4336663" cy="3715120"/>
          </a:xfrm>
          <a:prstGeom prst="rect">
            <a:avLst/>
          </a:prstGeom>
          <a:noFill/>
          <a:ln>
            <a:noFill/>
          </a:ln>
        </p:spPr>
        <p:txBody>
          <a:bodyPr spcFirstLastPara="1" wrap="square" lIns="91425" tIns="91425" rIns="91425" bIns="91425" anchor="t" anchorCtr="0">
            <a:noAutofit/>
          </a:bodyPr>
          <a:lstStyle/>
          <a:p>
            <a:pPr>
              <a:lnSpc>
                <a:spcPct val="150000"/>
              </a:lnSpc>
            </a:pPr>
            <a:r>
              <a:rPr lang="nb-NO" sz="1200" i="1" dirty="0"/>
              <a:t>Tid</a:t>
            </a:r>
            <a:r>
              <a:rPr lang="nb-NO" sz="1200" dirty="0"/>
              <a:t>: 20-40 minutter</a:t>
            </a:r>
          </a:p>
          <a:p>
            <a:pPr>
              <a:lnSpc>
                <a:spcPct val="150000"/>
              </a:lnSpc>
            </a:pPr>
            <a:r>
              <a:rPr lang="nb-NO" sz="1200" i="1" dirty="0"/>
              <a:t>Utstyr: </a:t>
            </a:r>
            <a:r>
              <a:rPr lang="nb-NO" sz="1200" dirty="0"/>
              <a:t>En kopp/pennal/flaske eller annen gjenstand</a:t>
            </a:r>
          </a:p>
          <a:p>
            <a:pPr>
              <a:lnSpc>
                <a:spcPct val="150000"/>
              </a:lnSpc>
            </a:pPr>
            <a:endParaRPr lang="nb-NO" sz="1200" i="1" dirty="0"/>
          </a:p>
          <a:p>
            <a:pPr>
              <a:lnSpc>
                <a:spcPct val="150000"/>
              </a:lnSpc>
            </a:pPr>
            <a:r>
              <a:rPr lang="nb-NO" sz="1200" i="1" dirty="0"/>
              <a:t>Gjennomføring: </a:t>
            </a:r>
          </a:p>
          <a:p>
            <a:pPr fontAlgn="base">
              <a:lnSpc>
                <a:spcPct val="150000"/>
              </a:lnSpc>
            </a:pPr>
            <a:r>
              <a:rPr lang="nb-NO" sz="1200" dirty="0"/>
              <a:t>1. To og to arbeider sammen. En er robot, mens den andre er programmereren. Ta et bind for øynene til roboten.</a:t>
            </a:r>
          </a:p>
          <a:p>
            <a:pPr fontAlgn="base">
              <a:lnSpc>
                <a:spcPct val="150000"/>
              </a:lnSpc>
            </a:pPr>
            <a:r>
              <a:rPr lang="nb-NO" sz="1200" dirty="0"/>
              <a:t>2. Plasser en kopp i andre enden av rommet. Sett noen bord og stoler i veien slik at det blir en slags labyrint. </a:t>
            </a:r>
          </a:p>
          <a:p>
            <a:pPr fontAlgn="base">
              <a:lnSpc>
                <a:spcPct val="150000"/>
              </a:lnSpc>
            </a:pPr>
            <a:r>
              <a:rPr lang="nb-NO" sz="1200" dirty="0"/>
              <a:t>3. Programmereren gir instruksjoner til roboten slik at han/hun går gjennom rommet og plukker opp koppen. Pass på å fortell roboten alle steg den skal gjøre for å fullføre oppgaven. </a:t>
            </a:r>
          </a:p>
          <a:p>
            <a:pPr>
              <a:lnSpc>
                <a:spcPct val="150000"/>
              </a:lnSpc>
            </a:pPr>
            <a:endParaRPr lang="nb-NO" sz="1200" dirty="0"/>
          </a:p>
        </p:txBody>
      </p:sp>
      <p:pic>
        <p:nvPicPr>
          <p:cNvPr id="4" name="Bilde 3">
            <a:extLst>
              <a:ext uri="{FF2B5EF4-FFF2-40B4-BE49-F238E27FC236}">
                <a16:creationId xmlns:a16="http://schemas.microsoft.com/office/drawing/2014/main" id="{AB182722-29B4-4FC6-A5F5-EB5E91CF6213}"/>
              </a:ext>
            </a:extLst>
          </p:cNvPr>
          <p:cNvPicPr>
            <a:picLocks noChangeAspect="1"/>
          </p:cNvPicPr>
          <p:nvPr/>
        </p:nvPicPr>
        <p:blipFill>
          <a:blip r:embed="rId3"/>
          <a:srcRect l="6850" r="7405"/>
          <a:stretch/>
        </p:blipFill>
        <p:spPr>
          <a:xfrm>
            <a:off x="5769865" y="1749537"/>
            <a:ext cx="2889504" cy="1863881"/>
          </a:xfrm>
          <a:prstGeom prst="rect">
            <a:avLst/>
          </a:prstGeom>
        </p:spPr>
      </p:pic>
    </p:spTree>
    <p:extLst>
      <p:ext uri="{BB962C8B-B14F-4D97-AF65-F5344CB8AC3E}">
        <p14:creationId xmlns:p14="http://schemas.microsoft.com/office/powerpoint/2010/main" val="35552103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Google Shape;52;p2"/>
          <p:cNvSpPr txBox="1">
            <a:spLocks noGrp="1"/>
          </p:cNvSpPr>
          <p:nvPr>
            <p:ph type="title"/>
          </p:nvPr>
        </p:nvSpPr>
        <p:spPr>
          <a:xfrm>
            <a:off x="518744" y="206375"/>
            <a:ext cx="8229600" cy="85725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nb-NO" dirty="0"/>
              <a:t>Tennisballen</a:t>
            </a:r>
            <a:endParaRPr dirty="0"/>
          </a:p>
        </p:txBody>
      </p:sp>
      <p:sp>
        <p:nvSpPr>
          <p:cNvPr id="53" name="Google Shape;53;p2"/>
          <p:cNvSpPr txBox="1"/>
          <p:nvPr/>
        </p:nvSpPr>
        <p:spPr>
          <a:xfrm>
            <a:off x="5036325" y="1015050"/>
            <a:ext cx="4011900" cy="3431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300">
              <a:solidFill>
                <a:schemeClr val="dk1"/>
              </a:solidFill>
              <a:latin typeface="Calibri"/>
              <a:ea typeface="Calibri"/>
              <a:cs typeface="Calibri"/>
              <a:sym typeface="Calibri"/>
            </a:endParaRPr>
          </a:p>
        </p:txBody>
      </p:sp>
      <p:sp>
        <p:nvSpPr>
          <p:cNvPr id="54" name="Google Shape;54;p2"/>
          <p:cNvSpPr txBox="1"/>
          <p:nvPr/>
        </p:nvSpPr>
        <p:spPr>
          <a:xfrm>
            <a:off x="724544" y="1063625"/>
            <a:ext cx="4011900" cy="3431400"/>
          </a:xfrm>
          <a:prstGeom prst="rect">
            <a:avLst/>
          </a:prstGeom>
          <a:noFill/>
          <a:ln>
            <a:noFill/>
          </a:ln>
        </p:spPr>
        <p:txBody>
          <a:bodyPr spcFirstLastPara="1" wrap="square" lIns="91425" tIns="91425" rIns="91425" bIns="91425" anchor="t" anchorCtr="0">
            <a:noAutofit/>
          </a:bodyPr>
          <a:lstStyle/>
          <a:p>
            <a:pPr>
              <a:lnSpc>
                <a:spcPct val="150000"/>
              </a:lnSpc>
            </a:pPr>
            <a:r>
              <a:rPr lang="nb-NO" sz="1200" i="1" dirty="0"/>
              <a:t>Tid: </a:t>
            </a:r>
            <a:r>
              <a:rPr lang="nb-NO" sz="1200" dirty="0"/>
              <a:t>5-10 minutter </a:t>
            </a:r>
          </a:p>
          <a:p>
            <a:pPr>
              <a:lnSpc>
                <a:spcPct val="150000"/>
              </a:lnSpc>
            </a:pPr>
            <a:r>
              <a:rPr lang="nb-NO" sz="1200" i="1" dirty="0"/>
              <a:t>Utstyr:</a:t>
            </a:r>
            <a:r>
              <a:rPr lang="nb-NO" sz="1200" dirty="0"/>
              <a:t> Tennisball</a:t>
            </a:r>
          </a:p>
          <a:p>
            <a:pPr>
              <a:lnSpc>
                <a:spcPct val="150000"/>
              </a:lnSpc>
            </a:pPr>
            <a:endParaRPr lang="nb-NO" sz="1200" dirty="0"/>
          </a:p>
          <a:p>
            <a:pPr>
              <a:lnSpc>
                <a:spcPct val="150000"/>
              </a:lnSpc>
            </a:pPr>
            <a:r>
              <a:rPr lang="nb-NO" sz="1200" i="1" dirty="0"/>
              <a:t>Gjennomføring:</a:t>
            </a:r>
          </a:p>
          <a:p>
            <a:pPr>
              <a:lnSpc>
                <a:spcPct val="150000"/>
              </a:lnSpc>
            </a:pPr>
            <a:r>
              <a:rPr lang="nb-NO" sz="1200" dirty="0"/>
              <a:t>Laget stiller seg i en sirkel og skal, uten å bruke hender, flytte en tennisball fra lagmedlem til lagmedlem. </a:t>
            </a:r>
          </a:p>
          <a:p>
            <a:pPr>
              <a:lnSpc>
                <a:spcPct val="150000"/>
              </a:lnSpc>
            </a:pPr>
            <a:endParaRPr lang="nb-NO" sz="1200" dirty="0"/>
          </a:p>
          <a:p>
            <a:pPr>
              <a:lnSpc>
                <a:spcPct val="150000"/>
              </a:lnSpc>
            </a:pPr>
            <a:r>
              <a:rPr lang="nb-NO" sz="1200" dirty="0"/>
              <a:t>Dersom laget velger å kun bruke bena så kan aktiviteten gjøres uten å bruke hverken armer eller ben.</a:t>
            </a:r>
          </a:p>
          <a:p>
            <a:pPr marL="0" lvl="0" indent="0" algn="l" rtl="0">
              <a:spcBef>
                <a:spcPts val="0"/>
              </a:spcBef>
              <a:spcAft>
                <a:spcPts val="0"/>
              </a:spcAft>
              <a:buNone/>
            </a:pPr>
            <a:endParaRPr sz="1300" dirty="0">
              <a:solidFill>
                <a:schemeClr val="dk1"/>
              </a:solidFill>
              <a:latin typeface="Calibri"/>
              <a:ea typeface="Calibri"/>
              <a:cs typeface="Calibri"/>
              <a:sym typeface="Calibri"/>
            </a:endParaRPr>
          </a:p>
        </p:txBody>
      </p:sp>
      <p:pic>
        <p:nvPicPr>
          <p:cNvPr id="2" name="Bilde 1">
            <a:extLst>
              <a:ext uri="{FF2B5EF4-FFF2-40B4-BE49-F238E27FC236}">
                <a16:creationId xmlns:a16="http://schemas.microsoft.com/office/drawing/2014/main" id="{9030638C-990F-62B1-E5B6-FC61D870F45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5916902" y="1935217"/>
            <a:ext cx="2250745" cy="238706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3"/>
          <p:cNvSpPr txBox="1">
            <a:spLocks noGrp="1"/>
          </p:cNvSpPr>
          <p:nvPr>
            <p:ph type="title"/>
          </p:nvPr>
        </p:nvSpPr>
        <p:spPr>
          <a:xfrm>
            <a:off x="518744" y="206375"/>
            <a:ext cx="8229600" cy="85725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nb-NO" dirty="0"/>
              <a:t>Bygge LEGO-modell</a:t>
            </a:r>
            <a:endParaRPr dirty="0"/>
          </a:p>
        </p:txBody>
      </p:sp>
      <p:sp>
        <p:nvSpPr>
          <p:cNvPr id="2" name="Google Shape;54;p2">
            <a:extLst>
              <a:ext uri="{FF2B5EF4-FFF2-40B4-BE49-F238E27FC236}">
                <a16:creationId xmlns:a16="http://schemas.microsoft.com/office/drawing/2014/main" id="{580D5976-C8C0-BE96-8C65-3D0191990E43}"/>
              </a:ext>
            </a:extLst>
          </p:cNvPr>
          <p:cNvSpPr txBox="1"/>
          <p:nvPr/>
        </p:nvSpPr>
        <p:spPr>
          <a:xfrm>
            <a:off x="710825" y="1064297"/>
            <a:ext cx="4011900" cy="3431400"/>
          </a:xfrm>
          <a:prstGeom prst="rect">
            <a:avLst/>
          </a:prstGeom>
          <a:noFill/>
          <a:ln>
            <a:noFill/>
          </a:ln>
        </p:spPr>
        <p:txBody>
          <a:bodyPr spcFirstLastPara="1" wrap="square" lIns="91425" tIns="91425" rIns="91425" bIns="91425" anchor="t" anchorCtr="0">
            <a:noAutofit/>
          </a:bodyPr>
          <a:lstStyle/>
          <a:p>
            <a:pPr>
              <a:lnSpc>
                <a:spcPct val="150000"/>
              </a:lnSpc>
            </a:pPr>
            <a:r>
              <a:rPr lang="nb-NO" sz="1200" i="1" dirty="0"/>
              <a:t>Tid: </a:t>
            </a:r>
            <a:r>
              <a:rPr lang="nb-NO" sz="1200" dirty="0"/>
              <a:t>30-45 minutter</a:t>
            </a:r>
          </a:p>
          <a:p>
            <a:pPr>
              <a:lnSpc>
                <a:spcPct val="150000"/>
              </a:lnSpc>
            </a:pPr>
            <a:r>
              <a:rPr lang="nb-NO" sz="1200" i="1" dirty="0"/>
              <a:t>Utstyr: </a:t>
            </a:r>
            <a:r>
              <a:rPr lang="nb-NO" sz="1200" dirty="0"/>
              <a:t>LEGO-klosser </a:t>
            </a:r>
          </a:p>
          <a:p>
            <a:pPr>
              <a:lnSpc>
                <a:spcPct val="150000"/>
              </a:lnSpc>
            </a:pPr>
            <a:r>
              <a:rPr lang="nb-NO" sz="1200" dirty="0"/>
              <a:t>(kan være lurt å gruppere slik at deltakerne har like klosser)</a:t>
            </a:r>
          </a:p>
          <a:p>
            <a:pPr>
              <a:lnSpc>
                <a:spcPct val="150000"/>
              </a:lnSpc>
            </a:pPr>
            <a:endParaRPr lang="nb-NO" sz="1200" dirty="0"/>
          </a:p>
          <a:p>
            <a:pPr>
              <a:lnSpc>
                <a:spcPct val="150000"/>
              </a:lnSpc>
            </a:pPr>
            <a:r>
              <a:rPr lang="nb-NO" sz="1200" i="1" dirty="0"/>
              <a:t>Gjennomføring:</a:t>
            </a:r>
          </a:p>
          <a:p>
            <a:pPr>
              <a:lnSpc>
                <a:spcPct val="150000"/>
              </a:lnSpc>
            </a:pPr>
            <a:r>
              <a:rPr lang="nb-NO" sz="1200" dirty="0"/>
              <a:t>To og to lagmedlemmer setter seg med ryggen mot hverandre. Den ene bygger en modell av LEGO som han/hun deretter forklarer til den andre. Den andre prøver å bygge en lik modell. Sammenlign til slutt, og snakk om hva som skal til for å bygge en lik modell. </a:t>
            </a:r>
          </a:p>
          <a:p>
            <a:pPr marL="0" lvl="0" indent="0" algn="l" rtl="0">
              <a:lnSpc>
                <a:spcPct val="150000"/>
              </a:lnSpc>
              <a:spcBef>
                <a:spcPts val="0"/>
              </a:spcBef>
              <a:spcAft>
                <a:spcPts val="0"/>
              </a:spcAft>
              <a:buNone/>
            </a:pPr>
            <a:endParaRPr sz="1300" dirty="0">
              <a:solidFill>
                <a:schemeClr val="dk1"/>
              </a:solidFill>
              <a:latin typeface="Calibri"/>
              <a:ea typeface="Calibri"/>
              <a:cs typeface="Calibri"/>
              <a:sym typeface="Calibri"/>
            </a:endParaRPr>
          </a:p>
        </p:txBody>
      </p:sp>
      <p:pic>
        <p:nvPicPr>
          <p:cNvPr id="4" name="Bilde 3">
            <a:extLst>
              <a:ext uri="{FF2B5EF4-FFF2-40B4-BE49-F238E27FC236}">
                <a16:creationId xmlns:a16="http://schemas.microsoft.com/office/drawing/2014/main" id="{92090312-B0DE-271F-95BF-B1650A72FBD8}"/>
              </a:ext>
            </a:extLst>
          </p:cNvPr>
          <p:cNvPicPr>
            <a:picLocks noChangeAspect="1"/>
          </p:cNvPicPr>
          <p:nvPr/>
        </p:nvPicPr>
        <p:blipFill>
          <a:blip r:embed="rId3"/>
          <a:stretch>
            <a:fillRect/>
          </a:stretch>
        </p:blipFill>
        <p:spPr>
          <a:xfrm>
            <a:off x="5161646" y="917188"/>
            <a:ext cx="3463610" cy="346361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3"/>
          <p:cNvSpPr txBox="1">
            <a:spLocks noGrp="1"/>
          </p:cNvSpPr>
          <p:nvPr>
            <p:ph type="title"/>
          </p:nvPr>
        </p:nvSpPr>
        <p:spPr>
          <a:xfrm>
            <a:off x="518744" y="206375"/>
            <a:ext cx="8229600" cy="85725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nb-NO" dirty="0" err="1"/>
              <a:t>Tangram</a:t>
            </a:r>
            <a:endParaRPr dirty="0"/>
          </a:p>
        </p:txBody>
      </p:sp>
      <p:sp>
        <p:nvSpPr>
          <p:cNvPr id="2" name="Google Shape;54;p2">
            <a:extLst>
              <a:ext uri="{FF2B5EF4-FFF2-40B4-BE49-F238E27FC236}">
                <a16:creationId xmlns:a16="http://schemas.microsoft.com/office/drawing/2014/main" id="{580D5976-C8C0-BE96-8C65-3D0191990E43}"/>
              </a:ext>
            </a:extLst>
          </p:cNvPr>
          <p:cNvSpPr txBox="1"/>
          <p:nvPr/>
        </p:nvSpPr>
        <p:spPr>
          <a:xfrm>
            <a:off x="701681" y="1063625"/>
            <a:ext cx="4011900" cy="3431400"/>
          </a:xfrm>
          <a:prstGeom prst="rect">
            <a:avLst/>
          </a:prstGeom>
          <a:noFill/>
          <a:ln>
            <a:noFill/>
          </a:ln>
        </p:spPr>
        <p:txBody>
          <a:bodyPr spcFirstLastPara="1" wrap="square" lIns="91425" tIns="91425" rIns="91425" bIns="91425" anchor="t" anchorCtr="0">
            <a:noAutofit/>
          </a:bodyPr>
          <a:lstStyle/>
          <a:p>
            <a:pPr>
              <a:lnSpc>
                <a:spcPct val="150000"/>
              </a:lnSpc>
            </a:pPr>
            <a:r>
              <a:rPr lang="nb-NO" sz="1200" i="1" dirty="0"/>
              <a:t>Tid: </a:t>
            </a:r>
            <a:r>
              <a:rPr lang="nb-NO" sz="1200" dirty="0"/>
              <a:t>20-60 minutter </a:t>
            </a:r>
          </a:p>
          <a:p>
            <a:pPr>
              <a:lnSpc>
                <a:spcPct val="150000"/>
              </a:lnSpc>
            </a:pPr>
            <a:r>
              <a:rPr lang="nb-NO" sz="1200" dirty="0"/>
              <a:t>(avhengig av vanskelighetsgrad og antall)</a:t>
            </a:r>
          </a:p>
          <a:p>
            <a:pPr>
              <a:lnSpc>
                <a:spcPct val="150000"/>
              </a:lnSpc>
            </a:pPr>
            <a:r>
              <a:rPr lang="nb-NO" sz="1200" i="1" dirty="0"/>
              <a:t>Utstyr: </a:t>
            </a:r>
            <a:r>
              <a:rPr lang="nb-NO" sz="1200" dirty="0" err="1"/>
              <a:t>Tangram</a:t>
            </a:r>
            <a:r>
              <a:rPr lang="nb-NO" sz="1200" dirty="0"/>
              <a:t> (finnes mange på nett, </a:t>
            </a:r>
            <a:r>
              <a:rPr lang="nb-NO" sz="1200" dirty="0" err="1"/>
              <a:t>f.eks</a:t>
            </a:r>
            <a:r>
              <a:rPr lang="nb-NO" sz="1200" dirty="0"/>
              <a:t>: </a:t>
            </a:r>
            <a:r>
              <a:rPr lang="nb-NO" sz="1200" dirty="0">
                <a:hlinkClick r:id="rId3"/>
              </a:rPr>
              <a:t>her</a:t>
            </a:r>
            <a:r>
              <a:rPr lang="nb-NO" sz="1200" dirty="0"/>
              <a:t> ). Skriv ut. </a:t>
            </a:r>
          </a:p>
          <a:p>
            <a:pPr>
              <a:lnSpc>
                <a:spcPct val="150000"/>
              </a:lnSpc>
            </a:pPr>
            <a:endParaRPr lang="nb-NO" sz="1200" i="1" dirty="0"/>
          </a:p>
          <a:p>
            <a:pPr>
              <a:lnSpc>
                <a:spcPct val="150000"/>
              </a:lnSpc>
            </a:pPr>
            <a:r>
              <a:rPr lang="nb-NO" sz="1200" i="1" dirty="0"/>
              <a:t>Gjennomføring:</a:t>
            </a:r>
          </a:p>
          <a:p>
            <a:pPr>
              <a:lnSpc>
                <a:spcPct val="150000"/>
              </a:lnSpc>
            </a:pPr>
            <a:r>
              <a:rPr lang="nb-NO" sz="1200" dirty="0"/>
              <a:t>La elvene arbeide </a:t>
            </a:r>
            <a:r>
              <a:rPr lang="nb-NO" sz="1200" u="sng" dirty="0"/>
              <a:t>sammen</a:t>
            </a:r>
            <a:r>
              <a:rPr lang="nb-NO" sz="1200" dirty="0"/>
              <a:t> for å løse et eller flere </a:t>
            </a:r>
            <a:r>
              <a:rPr lang="nb-NO" sz="1200" dirty="0" err="1"/>
              <a:t>tangram</a:t>
            </a:r>
            <a:r>
              <a:rPr lang="nb-NO" sz="1200" dirty="0"/>
              <a:t>. Hvis dere er mange på laget, kan laget deles i flere mindre grupper. </a:t>
            </a:r>
          </a:p>
          <a:p>
            <a:pPr marL="0" lvl="0" indent="0" algn="l" rtl="0">
              <a:lnSpc>
                <a:spcPct val="150000"/>
              </a:lnSpc>
              <a:spcBef>
                <a:spcPts val="0"/>
              </a:spcBef>
              <a:spcAft>
                <a:spcPts val="0"/>
              </a:spcAft>
              <a:buNone/>
            </a:pPr>
            <a:endParaRPr sz="1300" dirty="0">
              <a:solidFill>
                <a:schemeClr val="dk1"/>
              </a:solidFill>
              <a:latin typeface="Calibri"/>
              <a:ea typeface="Calibri"/>
              <a:cs typeface="Calibri"/>
              <a:sym typeface="Calibri"/>
            </a:endParaRPr>
          </a:p>
        </p:txBody>
      </p:sp>
      <p:pic>
        <p:nvPicPr>
          <p:cNvPr id="3" name="Bilde 2">
            <a:extLst>
              <a:ext uri="{FF2B5EF4-FFF2-40B4-BE49-F238E27FC236}">
                <a16:creationId xmlns:a16="http://schemas.microsoft.com/office/drawing/2014/main" id="{92F969F8-9047-E70F-822A-5E802819B3F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371876" y="1063625"/>
            <a:ext cx="3253380" cy="3299710"/>
          </a:xfrm>
          <a:prstGeom prst="rect">
            <a:avLst/>
          </a:prstGeom>
        </p:spPr>
      </p:pic>
    </p:spTree>
    <p:extLst>
      <p:ext uri="{BB962C8B-B14F-4D97-AF65-F5344CB8AC3E}">
        <p14:creationId xmlns:p14="http://schemas.microsoft.com/office/powerpoint/2010/main" val="26499077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3"/>
          <p:cNvSpPr txBox="1">
            <a:spLocks noGrp="1"/>
          </p:cNvSpPr>
          <p:nvPr>
            <p:ph type="title"/>
          </p:nvPr>
        </p:nvSpPr>
        <p:spPr>
          <a:xfrm>
            <a:off x="518744" y="206375"/>
            <a:ext cx="8229600" cy="85725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nb-NO" dirty="0"/>
              <a:t>Korthus</a:t>
            </a:r>
            <a:endParaRPr dirty="0"/>
          </a:p>
        </p:txBody>
      </p:sp>
      <p:sp>
        <p:nvSpPr>
          <p:cNvPr id="2" name="Google Shape;54;p2">
            <a:extLst>
              <a:ext uri="{FF2B5EF4-FFF2-40B4-BE49-F238E27FC236}">
                <a16:creationId xmlns:a16="http://schemas.microsoft.com/office/drawing/2014/main" id="{580D5976-C8C0-BE96-8C65-3D0191990E43}"/>
              </a:ext>
            </a:extLst>
          </p:cNvPr>
          <p:cNvSpPr txBox="1"/>
          <p:nvPr/>
        </p:nvSpPr>
        <p:spPr>
          <a:xfrm>
            <a:off x="710825" y="1063625"/>
            <a:ext cx="4011900" cy="3431400"/>
          </a:xfrm>
          <a:prstGeom prst="rect">
            <a:avLst/>
          </a:prstGeom>
          <a:noFill/>
          <a:ln>
            <a:noFill/>
          </a:ln>
        </p:spPr>
        <p:txBody>
          <a:bodyPr spcFirstLastPara="1" wrap="square" lIns="91425" tIns="91425" rIns="91425" bIns="91425" anchor="t" anchorCtr="0">
            <a:noAutofit/>
          </a:bodyPr>
          <a:lstStyle/>
          <a:p>
            <a:pPr>
              <a:lnSpc>
                <a:spcPct val="150000"/>
              </a:lnSpc>
            </a:pPr>
            <a:r>
              <a:rPr lang="nb-NO" sz="1200" i="1" dirty="0"/>
              <a:t>Tid: </a:t>
            </a:r>
            <a:r>
              <a:rPr lang="nb-NO" sz="1200" dirty="0"/>
              <a:t>5-15 minutter</a:t>
            </a:r>
          </a:p>
          <a:p>
            <a:pPr>
              <a:lnSpc>
                <a:spcPct val="150000"/>
              </a:lnSpc>
            </a:pPr>
            <a:r>
              <a:rPr lang="nb-NO" sz="1200" i="1" dirty="0"/>
              <a:t>Utstyr: </a:t>
            </a:r>
            <a:r>
              <a:rPr lang="nb-NO" sz="1200" dirty="0"/>
              <a:t>Kortstokk</a:t>
            </a:r>
          </a:p>
          <a:p>
            <a:pPr>
              <a:lnSpc>
                <a:spcPct val="150000"/>
              </a:lnSpc>
            </a:pPr>
            <a:endParaRPr lang="nb-NO" sz="1200" i="1" dirty="0"/>
          </a:p>
          <a:p>
            <a:pPr>
              <a:lnSpc>
                <a:spcPct val="150000"/>
              </a:lnSpc>
            </a:pPr>
            <a:r>
              <a:rPr lang="nb-NO" sz="1200" i="1" dirty="0"/>
              <a:t>Gjennomføring: </a:t>
            </a:r>
          </a:p>
          <a:p>
            <a:pPr>
              <a:lnSpc>
                <a:spcPct val="150000"/>
              </a:lnSpc>
            </a:pPr>
            <a:r>
              <a:rPr lang="nb-NO" sz="1200" dirty="0"/>
              <a:t>La deltakerne lage et så høyt korthus som mulig. Det er viktig at de støtter hverandre som et lag, og at alle får bidra. </a:t>
            </a:r>
          </a:p>
          <a:p>
            <a:pPr marL="0" lvl="0" indent="0" algn="l" rtl="0">
              <a:lnSpc>
                <a:spcPct val="150000"/>
              </a:lnSpc>
              <a:spcBef>
                <a:spcPts val="0"/>
              </a:spcBef>
              <a:spcAft>
                <a:spcPts val="0"/>
              </a:spcAft>
              <a:buNone/>
            </a:pPr>
            <a:endParaRPr sz="1300" dirty="0">
              <a:solidFill>
                <a:schemeClr val="dk1"/>
              </a:solidFill>
              <a:latin typeface="Calibri"/>
              <a:ea typeface="Calibri"/>
              <a:cs typeface="Calibri"/>
              <a:sym typeface="Calibri"/>
            </a:endParaRPr>
          </a:p>
        </p:txBody>
      </p:sp>
      <p:pic>
        <p:nvPicPr>
          <p:cNvPr id="6" name="Bilde 5" descr="Et bilde som inneholder Karminrød, rød&#10;&#10;Automatisk generert beskrivelse">
            <a:extLst>
              <a:ext uri="{FF2B5EF4-FFF2-40B4-BE49-F238E27FC236}">
                <a16:creationId xmlns:a16="http://schemas.microsoft.com/office/drawing/2014/main" id="{98AE0B7C-4A5D-4F87-3668-284D1698D69A}"/>
              </a:ext>
            </a:extLst>
          </p:cNvPr>
          <p:cNvPicPr>
            <a:picLocks noChangeAspect="1"/>
          </p:cNvPicPr>
          <p:nvPr/>
        </p:nvPicPr>
        <p:blipFill>
          <a:blip r:embed="rId3"/>
          <a:stretch>
            <a:fillRect/>
          </a:stretch>
        </p:blipFill>
        <p:spPr>
          <a:xfrm>
            <a:off x="5354111" y="1131200"/>
            <a:ext cx="3079064" cy="3079064"/>
          </a:xfrm>
          <a:prstGeom prst="rect">
            <a:avLst/>
          </a:prstGeom>
        </p:spPr>
      </p:pic>
    </p:spTree>
    <p:extLst>
      <p:ext uri="{BB962C8B-B14F-4D97-AF65-F5344CB8AC3E}">
        <p14:creationId xmlns:p14="http://schemas.microsoft.com/office/powerpoint/2010/main" val="42261907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3"/>
          <p:cNvSpPr txBox="1">
            <a:spLocks noGrp="1"/>
          </p:cNvSpPr>
          <p:nvPr>
            <p:ph type="title"/>
          </p:nvPr>
        </p:nvSpPr>
        <p:spPr>
          <a:xfrm>
            <a:off x="518744" y="206375"/>
            <a:ext cx="8229600" cy="85725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nb-NO" dirty="0"/>
              <a:t>Den øde øya</a:t>
            </a:r>
            <a:endParaRPr dirty="0"/>
          </a:p>
        </p:txBody>
      </p:sp>
      <p:sp>
        <p:nvSpPr>
          <p:cNvPr id="2" name="Google Shape;54;p2">
            <a:extLst>
              <a:ext uri="{FF2B5EF4-FFF2-40B4-BE49-F238E27FC236}">
                <a16:creationId xmlns:a16="http://schemas.microsoft.com/office/drawing/2014/main" id="{580D5976-C8C0-BE96-8C65-3D0191990E43}"/>
              </a:ext>
            </a:extLst>
          </p:cNvPr>
          <p:cNvSpPr txBox="1"/>
          <p:nvPr/>
        </p:nvSpPr>
        <p:spPr>
          <a:xfrm>
            <a:off x="710825" y="1063625"/>
            <a:ext cx="4011900" cy="3715120"/>
          </a:xfrm>
          <a:prstGeom prst="rect">
            <a:avLst/>
          </a:prstGeom>
          <a:noFill/>
          <a:ln>
            <a:noFill/>
          </a:ln>
        </p:spPr>
        <p:txBody>
          <a:bodyPr spcFirstLastPara="1" wrap="square" lIns="91425" tIns="91425" rIns="91425" bIns="91425" anchor="t" anchorCtr="0">
            <a:noAutofit/>
          </a:bodyPr>
          <a:lstStyle/>
          <a:p>
            <a:pPr>
              <a:lnSpc>
                <a:spcPct val="150000"/>
              </a:lnSpc>
            </a:pPr>
            <a:r>
              <a:rPr lang="nb-NO" sz="1200" i="1" dirty="0"/>
              <a:t>Tid: </a:t>
            </a:r>
            <a:r>
              <a:rPr lang="nb-NO" sz="1200" dirty="0"/>
              <a:t>20-30 minutter</a:t>
            </a:r>
          </a:p>
          <a:p>
            <a:pPr>
              <a:lnSpc>
                <a:spcPct val="150000"/>
              </a:lnSpc>
            </a:pPr>
            <a:r>
              <a:rPr lang="nb-NO" sz="1200" i="1" dirty="0"/>
              <a:t>Utstyr: </a:t>
            </a:r>
            <a:r>
              <a:rPr lang="nb-NO" sz="1200" dirty="0"/>
              <a:t>Ark, penn/blyant</a:t>
            </a:r>
          </a:p>
          <a:p>
            <a:pPr>
              <a:lnSpc>
                <a:spcPct val="150000"/>
              </a:lnSpc>
            </a:pPr>
            <a:endParaRPr lang="nb-NO" sz="1200" i="1" dirty="0"/>
          </a:p>
          <a:p>
            <a:pPr>
              <a:lnSpc>
                <a:spcPct val="150000"/>
              </a:lnSpc>
            </a:pPr>
            <a:r>
              <a:rPr lang="nb-NO" sz="1200" i="1" dirty="0"/>
              <a:t>Gjennomføring:</a:t>
            </a:r>
            <a:endParaRPr lang="nb-NO" sz="1200" dirty="0"/>
          </a:p>
          <a:p>
            <a:pPr>
              <a:lnSpc>
                <a:spcPct val="150000"/>
              </a:lnSpc>
            </a:pPr>
            <a:r>
              <a:rPr lang="nb-NO" sz="1200" dirty="0"/>
              <a:t>1. Les til laget : Laget deres har strandet på en øde øy. Hvilke tre ting vil dere ha med dere? Dere har 10 minutter på å bli enige og gjøre ferdig lista. 1-2-3 GO!</a:t>
            </a:r>
          </a:p>
          <a:p>
            <a:pPr>
              <a:lnSpc>
                <a:spcPct val="150000"/>
              </a:lnSpc>
            </a:pPr>
            <a:r>
              <a:rPr lang="nb-NO" sz="1200" dirty="0"/>
              <a:t>2. Presentasjon og diskusjon. Eksempler på spørsmål: </a:t>
            </a:r>
          </a:p>
          <a:p>
            <a:pPr marL="285750" indent="-285750">
              <a:lnSpc>
                <a:spcPct val="150000"/>
              </a:lnSpc>
              <a:buFontTx/>
              <a:buChar char="-"/>
            </a:pPr>
            <a:r>
              <a:rPr lang="nb-NO" sz="1200" dirty="0"/>
              <a:t>Hvordan klarte dere å innskrenke listen til tre ting?</a:t>
            </a:r>
          </a:p>
          <a:p>
            <a:pPr marL="285750" indent="-285750">
              <a:lnSpc>
                <a:spcPct val="150000"/>
              </a:lnSpc>
              <a:buFontTx/>
              <a:buChar char="-"/>
            </a:pPr>
            <a:r>
              <a:rPr lang="nb-NO" sz="1200" dirty="0"/>
              <a:t>Rangerte dere tingene? Og i så fall, hvordan prioriterte dere?</a:t>
            </a:r>
          </a:p>
          <a:p>
            <a:pPr marL="285750" indent="-285750">
              <a:lnSpc>
                <a:spcPct val="150000"/>
              </a:lnSpc>
              <a:buFontTx/>
              <a:buChar char="-"/>
            </a:pPr>
            <a:r>
              <a:rPr lang="nb-NO" sz="1200" dirty="0"/>
              <a:t>Var dere uenige? I så fall, hva gjorde dere da?</a:t>
            </a:r>
          </a:p>
          <a:p>
            <a:pPr marL="0" lvl="0" indent="0" algn="l" rtl="0">
              <a:lnSpc>
                <a:spcPct val="150000"/>
              </a:lnSpc>
              <a:spcBef>
                <a:spcPts val="0"/>
              </a:spcBef>
              <a:spcAft>
                <a:spcPts val="0"/>
              </a:spcAft>
              <a:buNone/>
            </a:pPr>
            <a:endParaRPr sz="1300" dirty="0">
              <a:solidFill>
                <a:schemeClr val="dk1"/>
              </a:solidFill>
              <a:latin typeface="Calibri"/>
              <a:ea typeface="Calibri"/>
              <a:cs typeface="Calibri"/>
              <a:sym typeface="Calibri"/>
            </a:endParaRPr>
          </a:p>
        </p:txBody>
      </p:sp>
      <p:pic>
        <p:nvPicPr>
          <p:cNvPr id="4" name="Bilde 3" descr="Et bilde som inneholder himmel, vann, strand, palmetre&#10;&#10;Automatisk generert beskrivelse">
            <a:extLst>
              <a:ext uri="{FF2B5EF4-FFF2-40B4-BE49-F238E27FC236}">
                <a16:creationId xmlns:a16="http://schemas.microsoft.com/office/drawing/2014/main" id="{BCFEFC1B-87BD-5E39-A9C4-FB85AB8E93E1}"/>
              </a:ext>
            </a:extLst>
          </p:cNvPr>
          <p:cNvPicPr>
            <a:picLocks noChangeAspect="1"/>
          </p:cNvPicPr>
          <p:nvPr/>
        </p:nvPicPr>
        <p:blipFill>
          <a:blip r:embed="rId3"/>
          <a:stretch>
            <a:fillRect/>
          </a:stretch>
        </p:blipFill>
        <p:spPr>
          <a:xfrm>
            <a:off x="5111496" y="1063625"/>
            <a:ext cx="3513760" cy="2928134"/>
          </a:xfrm>
          <a:prstGeom prst="rect">
            <a:avLst/>
          </a:prstGeom>
        </p:spPr>
      </p:pic>
    </p:spTree>
    <p:extLst>
      <p:ext uri="{BB962C8B-B14F-4D97-AF65-F5344CB8AC3E}">
        <p14:creationId xmlns:p14="http://schemas.microsoft.com/office/powerpoint/2010/main" val="10383819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3"/>
          <p:cNvSpPr txBox="1">
            <a:spLocks noGrp="1"/>
          </p:cNvSpPr>
          <p:nvPr>
            <p:ph type="title"/>
          </p:nvPr>
        </p:nvSpPr>
        <p:spPr>
          <a:xfrm>
            <a:off x="518744" y="206375"/>
            <a:ext cx="8229600" cy="85725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nb-NO" dirty="0" err="1"/>
              <a:t>Marshmallows</a:t>
            </a:r>
            <a:endParaRPr dirty="0"/>
          </a:p>
        </p:txBody>
      </p:sp>
      <p:sp>
        <p:nvSpPr>
          <p:cNvPr id="2" name="Google Shape;54;p2">
            <a:extLst>
              <a:ext uri="{FF2B5EF4-FFF2-40B4-BE49-F238E27FC236}">
                <a16:creationId xmlns:a16="http://schemas.microsoft.com/office/drawing/2014/main" id="{580D5976-C8C0-BE96-8C65-3D0191990E43}"/>
              </a:ext>
            </a:extLst>
          </p:cNvPr>
          <p:cNvSpPr txBox="1"/>
          <p:nvPr/>
        </p:nvSpPr>
        <p:spPr>
          <a:xfrm>
            <a:off x="710825" y="1063625"/>
            <a:ext cx="4011900" cy="3715120"/>
          </a:xfrm>
          <a:prstGeom prst="rect">
            <a:avLst/>
          </a:prstGeom>
          <a:noFill/>
          <a:ln>
            <a:noFill/>
          </a:ln>
        </p:spPr>
        <p:txBody>
          <a:bodyPr spcFirstLastPara="1" wrap="square" lIns="91425" tIns="91425" rIns="91425" bIns="91425" anchor="t" anchorCtr="0">
            <a:noAutofit/>
          </a:bodyPr>
          <a:lstStyle/>
          <a:p>
            <a:pPr>
              <a:lnSpc>
                <a:spcPct val="150000"/>
              </a:lnSpc>
            </a:pPr>
            <a:r>
              <a:rPr lang="nb-NO" sz="1200" i="1" dirty="0"/>
              <a:t>Tid: </a:t>
            </a:r>
            <a:r>
              <a:rPr lang="nb-NO" sz="1200" dirty="0"/>
              <a:t>30 minutter</a:t>
            </a:r>
          </a:p>
          <a:p>
            <a:pPr>
              <a:lnSpc>
                <a:spcPct val="150000"/>
              </a:lnSpc>
            </a:pPr>
            <a:r>
              <a:rPr lang="nb-NO" sz="1200" i="1" dirty="0"/>
              <a:t>Utstyr: </a:t>
            </a:r>
            <a:r>
              <a:rPr lang="nb-NO" sz="1200" dirty="0"/>
              <a:t>Ukokt</a:t>
            </a:r>
            <a:r>
              <a:rPr lang="nb-NO" sz="1200" i="1" dirty="0"/>
              <a:t> s</a:t>
            </a:r>
            <a:r>
              <a:rPr lang="nb-NO" sz="1200" dirty="0"/>
              <a:t>pagetti, </a:t>
            </a:r>
            <a:r>
              <a:rPr lang="nb-NO" sz="1200" dirty="0" err="1"/>
              <a:t>marshmallows</a:t>
            </a:r>
            <a:endParaRPr lang="nb-NO" sz="1200" dirty="0"/>
          </a:p>
          <a:p>
            <a:pPr>
              <a:lnSpc>
                <a:spcPct val="150000"/>
              </a:lnSpc>
            </a:pPr>
            <a:endParaRPr lang="nb-NO" sz="1200" i="1" dirty="0"/>
          </a:p>
          <a:p>
            <a:pPr>
              <a:lnSpc>
                <a:spcPct val="150000"/>
              </a:lnSpc>
            </a:pPr>
            <a:r>
              <a:rPr lang="nb-NO" sz="1200" i="1" dirty="0"/>
              <a:t>Gjennomføring: </a:t>
            </a:r>
          </a:p>
          <a:p>
            <a:pPr>
              <a:lnSpc>
                <a:spcPct val="150000"/>
              </a:lnSpc>
            </a:pPr>
            <a:r>
              <a:rPr lang="nb-NO" sz="1200" dirty="0"/>
              <a:t>Deltakerne skal sammen lage et så høyt tårn som mulig ved hjelp av spagetti og </a:t>
            </a:r>
            <a:r>
              <a:rPr lang="nb-NO" sz="1200" dirty="0" err="1"/>
              <a:t>marshmallows</a:t>
            </a:r>
            <a:r>
              <a:rPr lang="nb-NO" sz="1200" dirty="0"/>
              <a:t>. Det kan være morsomt å dele opp laget og lage en liten konkurranse. Etterpå kan man diskutere hva som gjorde at de høyeste tårnet holdt. </a:t>
            </a:r>
          </a:p>
        </p:txBody>
      </p:sp>
      <p:pic>
        <p:nvPicPr>
          <p:cNvPr id="3" name="Bilde 2">
            <a:extLst>
              <a:ext uri="{FF2B5EF4-FFF2-40B4-BE49-F238E27FC236}">
                <a16:creationId xmlns:a16="http://schemas.microsoft.com/office/drawing/2014/main" id="{F017BFBD-A1F2-E99D-314B-31F1ED5CEE91}"/>
              </a:ext>
            </a:extLst>
          </p:cNvPr>
          <p:cNvPicPr>
            <a:picLocks noChangeAspect="1"/>
          </p:cNvPicPr>
          <p:nvPr/>
        </p:nvPicPr>
        <p:blipFill>
          <a:blip r:embed="rId3" cstate="screen">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a:ext>
            </a:extLst>
          </a:blip>
          <a:stretch>
            <a:fillRect/>
          </a:stretch>
        </p:blipFill>
        <p:spPr>
          <a:xfrm>
            <a:off x="5468143" y="1269815"/>
            <a:ext cx="3280201" cy="2265389"/>
          </a:xfrm>
          <a:prstGeom prst="rect">
            <a:avLst/>
          </a:prstGeom>
        </p:spPr>
      </p:pic>
    </p:spTree>
    <p:extLst>
      <p:ext uri="{BB962C8B-B14F-4D97-AF65-F5344CB8AC3E}">
        <p14:creationId xmlns:p14="http://schemas.microsoft.com/office/powerpoint/2010/main" val="16761661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3"/>
          <p:cNvSpPr txBox="1">
            <a:spLocks noGrp="1"/>
          </p:cNvSpPr>
          <p:nvPr>
            <p:ph type="title"/>
          </p:nvPr>
        </p:nvSpPr>
        <p:spPr>
          <a:xfrm>
            <a:off x="518744" y="206375"/>
            <a:ext cx="8229600" cy="85725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nb-NO" dirty="0"/>
              <a:t>Sortering av oppgaver</a:t>
            </a:r>
            <a:endParaRPr dirty="0"/>
          </a:p>
        </p:txBody>
      </p:sp>
      <p:sp>
        <p:nvSpPr>
          <p:cNvPr id="2" name="Google Shape;54;p2">
            <a:extLst>
              <a:ext uri="{FF2B5EF4-FFF2-40B4-BE49-F238E27FC236}">
                <a16:creationId xmlns:a16="http://schemas.microsoft.com/office/drawing/2014/main" id="{580D5976-C8C0-BE96-8C65-3D0191990E43}"/>
              </a:ext>
            </a:extLst>
          </p:cNvPr>
          <p:cNvSpPr txBox="1"/>
          <p:nvPr/>
        </p:nvSpPr>
        <p:spPr>
          <a:xfrm>
            <a:off x="710825" y="1063625"/>
            <a:ext cx="4011900" cy="3715120"/>
          </a:xfrm>
          <a:prstGeom prst="rect">
            <a:avLst/>
          </a:prstGeom>
          <a:noFill/>
          <a:ln>
            <a:noFill/>
          </a:ln>
        </p:spPr>
        <p:txBody>
          <a:bodyPr spcFirstLastPara="1" wrap="square" lIns="91425" tIns="91425" rIns="91425" bIns="91425" anchor="t" anchorCtr="0">
            <a:noAutofit/>
          </a:bodyPr>
          <a:lstStyle/>
          <a:p>
            <a:pPr>
              <a:lnSpc>
                <a:spcPct val="150000"/>
              </a:lnSpc>
            </a:pPr>
            <a:r>
              <a:rPr lang="nb-NO" sz="1200" i="1" dirty="0"/>
              <a:t>Tid: </a:t>
            </a:r>
            <a:r>
              <a:rPr lang="nb-NO" sz="1200" dirty="0"/>
              <a:t>10-20 minutter</a:t>
            </a:r>
          </a:p>
          <a:p>
            <a:pPr>
              <a:lnSpc>
                <a:spcPct val="150000"/>
              </a:lnSpc>
            </a:pPr>
            <a:r>
              <a:rPr lang="nb-NO" sz="1200" i="1" dirty="0"/>
              <a:t>Utstyr: </a:t>
            </a:r>
            <a:r>
              <a:rPr lang="nb-NO" sz="1200" dirty="0"/>
              <a:t>Utskrift av oppgaven</a:t>
            </a:r>
          </a:p>
          <a:p>
            <a:pPr>
              <a:lnSpc>
                <a:spcPct val="150000"/>
              </a:lnSpc>
            </a:pPr>
            <a:endParaRPr lang="nb-NO" sz="1200" i="1" dirty="0"/>
          </a:p>
          <a:p>
            <a:pPr>
              <a:lnSpc>
                <a:spcPct val="150000"/>
              </a:lnSpc>
            </a:pPr>
            <a:r>
              <a:rPr lang="nb-NO" sz="1200" i="1" dirty="0"/>
              <a:t>Gjennomføring: </a:t>
            </a:r>
            <a:r>
              <a:rPr lang="nb-NO" sz="1200" dirty="0"/>
              <a:t>Del ut følgende oppgave og be laget løse den. Dersom laget er stort, kan det være lurt å dele laget i flere deler.</a:t>
            </a:r>
          </a:p>
          <a:p>
            <a:pPr>
              <a:lnSpc>
                <a:spcPct val="150000"/>
              </a:lnSpc>
            </a:pPr>
            <a:endParaRPr lang="nb-NO" sz="1200" i="1" dirty="0"/>
          </a:p>
          <a:p>
            <a:pPr>
              <a:lnSpc>
                <a:spcPct val="150000"/>
              </a:lnSpc>
            </a:pPr>
            <a:r>
              <a:rPr lang="nb-NO" sz="1200" i="1" dirty="0"/>
              <a:t>Oppgave:</a:t>
            </a:r>
          </a:p>
          <a:p>
            <a:pPr>
              <a:lnSpc>
                <a:spcPct val="150000"/>
              </a:lnSpc>
            </a:pPr>
            <a:r>
              <a:rPr lang="nb-NO" sz="1200" dirty="0"/>
              <a:t>Johanna er høyere enn Anna, men lavere enn Tom. Rune er høyere enn Joanna. Mari ville vært lavest, hvis det ikke hadde vært for Bård. Rune er ikke den som er høyest. Skriv navnene i rekkefølge fra den laveste til den høyeste.</a:t>
            </a:r>
            <a:endParaRPr lang="nb-NO" sz="1200" b="1" dirty="0"/>
          </a:p>
          <a:p>
            <a:pPr>
              <a:lnSpc>
                <a:spcPct val="150000"/>
              </a:lnSpc>
            </a:pPr>
            <a:r>
              <a:rPr lang="nb-NO" sz="1200" i="1" dirty="0"/>
              <a:t> </a:t>
            </a:r>
          </a:p>
        </p:txBody>
      </p:sp>
      <p:pic>
        <p:nvPicPr>
          <p:cNvPr id="4" name="Bilde 3">
            <a:extLst>
              <a:ext uri="{FF2B5EF4-FFF2-40B4-BE49-F238E27FC236}">
                <a16:creationId xmlns:a16="http://schemas.microsoft.com/office/drawing/2014/main" id="{71E942D4-D0F8-0503-D535-72FCCFBADEDB}"/>
              </a:ext>
            </a:extLst>
          </p:cNvPr>
          <p:cNvPicPr>
            <a:picLocks noChangeAspect="1"/>
          </p:cNvPicPr>
          <p:nvPr/>
        </p:nvPicPr>
        <p:blipFill>
          <a:blip r:embed="rId3"/>
          <a:stretch>
            <a:fillRect/>
          </a:stretch>
        </p:blipFill>
        <p:spPr>
          <a:xfrm>
            <a:off x="5184648" y="1653215"/>
            <a:ext cx="3632563" cy="2535940"/>
          </a:xfrm>
          <a:prstGeom prst="rect">
            <a:avLst/>
          </a:prstGeom>
        </p:spPr>
      </p:pic>
    </p:spTree>
    <p:extLst>
      <p:ext uri="{BB962C8B-B14F-4D97-AF65-F5344CB8AC3E}">
        <p14:creationId xmlns:p14="http://schemas.microsoft.com/office/powerpoint/2010/main" val="4831352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3"/>
          <p:cNvSpPr txBox="1">
            <a:spLocks noGrp="1"/>
          </p:cNvSpPr>
          <p:nvPr>
            <p:ph type="title"/>
          </p:nvPr>
        </p:nvSpPr>
        <p:spPr>
          <a:xfrm>
            <a:off x="518744" y="206375"/>
            <a:ext cx="8229600" cy="85725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nb-NO" dirty="0"/>
              <a:t>«Ringen»</a:t>
            </a:r>
            <a:endParaRPr dirty="0"/>
          </a:p>
        </p:txBody>
      </p:sp>
      <p:sp>
        <p:nvSpPr>
          <p:cNvPr id="2" name="Google Shape;54;p2">
            <a:extLst>
              <a:ext uri="{FF2B5EF4-FFF2-40B4-BE49-F238E27FC236}">
                <a16:creationId xmlns:a16="http://schemas.microsoft.com/office/drawing/2014/main" id="{580D5976-C8C0-BE96-8C65-3D0191990E43}"/>
              </a:ext>
            </a:extLst>
          </p:cNvPr>
          <p:cNvSpPr txBox="1"/>
          <p:nvPr/>
        </p:nvSpPr>
        <p:spPr>
          <a:xfrm>
            <a:off x="710825" y="1063625"/>
            <a:ext cx="4011900" cy="3715120"/>
          </a:xfrm>
          <a:prstGeom prst="rect">
            <a:avLst/>
          </a:prstGeom>
          <a:noFill/>
          <a:ln>
            <a:noFill/>
          </a:ln>
        </p:spPr>
        <p:txBody>
          <a:bodyPr spcFirstLastPara="1" wrap="square" lIns="91425" tIns="91425" rIns="91425" bIns="91425" anchor="t" anchorCtr="0">
            <a:noAutofit/>
          </a:bodyPr>
          <a:lstStyle/>
          <a:p>
            <a:pPr>
              <a:lnSpc>
                <a:spcPct val="150000"/>
              </a:lnSpc>
            </a:pPr>
            <a:r>
              <a:rPr lang="nb-NO" sz="1200" i="1" dirty="0"/>
              <a:t>Tid: </a:t>
            </a:r>
            <a:r>
              <a:rPr lang="nb-NO" sz="1200" dirty="0"/>
              <a:t>5-10 minutter</a:t>
            </a:r>
          </a:p>
          <a:p>
            <a:pPr>
              <a:lnSpc>
                <a:spcPct val="150000"/>
              </a:lnSpc>
            </a:pPr>
            <a:r>
              <a:rPr lang="nb-NO" sz="1200" i="1" dirty="0"/>
              <a:t>Utstyr: </a:t>
            </a:r>
            <a:r>
              <a:rPr lang="nb-NO" sz="1200" dirty="0"/>
              <a:t>Ingen utstyr nødvendig</a:t>
            </a:r>
          </a:p>
          <a:p>
            <a:pPr>
              <a:lnSpc>
                <a:spcPct val="150000"/>
              </a:lnSpc>
            </a:pPr>
            <a:endParaRPr lang="nb-NO" sz="1200" i="1" dirty="0"/>
          </a:p>
          <a:p>
            <a:pPr>
              <a:lnSpc>
                <a:spcPct val="150000"/>
              </a:lnSpc>
            </a:pPr>
            <a:r>
              <a:rPr lang="nb-NO" sz="1200" i="1" dirty="0"/>
              <a:t>Gjennomføring:</a:t>
            </a:r>
          </a:p>
          <a:p>
            <a:pPr>
              <a:lnSpc>
                <a:spcPct val="150000"/>
              </a:lnSpc>
            </a:pPr>
            <a:r>
              <a:rPr lang="nb-NO" sz="1200" dirty="0"/>
              <a:t>Deltakerne står i ring og holder hverandres hender med ansiktet vendt innover i sirkelen. Oppgavene er å raskest mulig vende sirkelen slik at alle ser utover UTEN å slippe hendene. Kan også reverseres </a:t>
            </a:r>
          </a:p>
          <a:p>
            <a:pPr>
              <a:lnSpc>
                <a:spcPct val="150000"/>
              </a:lnSpc>
            </a:pPr>
            <a:endParaRPr lang="nb-NO" sz="1200" dirty="0"/>
          </a:p>
        </p:txBody>
      </p:sp>
      <p:pic>
        <p:nvPicPr>
          <p:cNvPr id="3" name="Bilde 2">
            <a:extLst>
              <a:ext uri="{FF2B5EF4-FFF2-40B4-BE49-F238E27FC236}">
                <a16:creationId xmlns:a16="http://schemas.microsoft.com/office/drawing/2014/main" id="{E81AD989-8CC7-1C27-5C83-C8266E84C556}"/>
              </a:ext>
            </a:extLst>
          </p:cNvPr>
          <p:cNvPicPr>
            <a:picLocks noChangeAspect="1"/>
          </p:cNvPicPr>
          <p:nvPr/>
        </p:nvPicPr>
        <p:blipFill>
          <a:blip r:embed="rId3"/>
          <a:stretch>
            <a:fillRect/>
          </a:stretch>
        </p:blipFill>
        <p:spPr>
          <a:xfrm>
            <a:off x="5846831" y="1367142"/>
            <a:ext cx="2485721" cy="2761912"/>
          </a:xfrm>
          <a:prstGeom prst="rect">
            <a:avLst/>
          </a:prstGeom>
        </p:spPr>
      </p:pic>
    </p:spTree>
    <p:extLst>
      <p:ext uri="{BB962C8B-B14F-4D97-AF65-F5344CB8AC3E}">
        <p14:creationId xmlns:p14="http://schemas.microsoft.com/office/powerpoint/2010/main" val="650178072"/>
      </p:ext>
    </p:extLst>
  </p:cSld>
  <p:clrMapOvr>
    <a:masterClrMapping/>
  </p:clrMapOvr>
</p:sld>
</file>

<file path=ppt/theme/theme1.xml><?xml version="1.0" encoding="utf-8"?>
<a:theme xmlns:a="http://schemas.openxmlformats.org/drawingml/2006/main" name="Office-tema">
  <a:themeElements>
    <a:clrScheme name="FLL-farger">
      <a:dk1>
        <a:srgbClr val="000000"/>
      </a:dk1>
      <a:lt1>
        <a:srgbClr val="FFFFFF"/>
      </a:lt1>
      <a:dk2>
        <a:srgbClr val="000000"/>
      </a:dk2>
      <a:lt2>
        <a:srgbClr val="FFFFFF"/>
      </a:lt2>
      <a:accent1>
        <a:srgbClr val="E20512"/>
      </a:accent1>
      <a:accent2>
        <a:srgbClr val="005BA8"/>
      </a:accent2>
      <a:accent3>
        <a:srgbClr val="00A450"/>
      </a:accent3>
      <a:accent4>
        <a:srgbClr val="662C91"/>
      </a:accent4>
      <a:accent5>
        <a:srgbClr val="5B9BD5"/>
      </a:accent5>
      <a:accent6>
        <a:srgbClr val="FEC805"/>
      </a:accent6>
      <a:hlink>
        <a:srgbClr val="005BA8"/>
      </a:hlink>
      <a:folHlink>
        <a:srgbClr val="005BA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675</Words>
  <Application>Microsoft Macintosh PowerPoint</Application>
  <PresentationFormat>Skjermfremvisning (16:9)</PresentationFormat>
  <Paragraphs>72</Paragraphs>
  <Slides>10</Slides>
  <Notes>10</Notes>
  <HiddenSlides>0</HiddenSlides>
  <MMClips>0</MMClips>
  <ScaleCrop>false</ScaleCrop>
  <HeadingPairs>
    <vt:vector size="6" baseType="variant">
      <vt:variant>
        <vt:lpstr>Brukte skrifter</vt:lpstr>
      </vt:variant>
      <vt:variant>
        <vt:i4>3</vt:i4>
      </vt:variant>
      <vt:variant>
        <vt:lpstr>Tema</vt:lpstr>
      </vt:variant>
      <vt:variant>
        <vt:i4>1</vt:i4>
      </vt:variant>
      <vt:variant>
        <vt:lpstr>Lysbildetitler</vt:lpstr>
      </vt:variant>
      <vt:variant>
        <vt:i4>10</vt:i4>
      </vt:variant>
    </vt:vector>
  </HeadingPairs>
  <TitlesOfParts>
    <vt:vector size="14" baseType="lpstr">
      <vt:lpstr>Arial</vt:lpstr>
      <vt:lpstr>Calibri</vt:lpstr>
      <vt:lpstr>Roboto</vt:lpstr>
      <vt:lpstr>Office-tema</vt:lpstr>
      <vt:lpstr>PowerPoint-presentasjon</vt:lpstr>
      <vt:lpstr>Tennisballen</vt:lpstr>
      <vt:lpstr>Bygge LEGO-modell</vt:lpstr>
      <vt:lpstr>Tangram</vt:lpstr>
      <vt:lpstr>Korthus</vt:lpstr>
      <vt:lpstr>Den øde øya</vt:lpstr>
      <vt:lpstr>Marshmallows</vt:lpstr>
      <vt:lpstr>Sortering av oppgaver</vt:lpstr>
      <vt:lpstr>«Ringen»</vt:lpstr>
      <vt:lpstr>«Robot i blinde»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Microsoft Office User</dc:creator>
  <cp:lastModifiedBy>Marte Antonsen</cp:lastModifiedBy>
  <cp:revision>2</cp:revision>
  <dcterms:created xsi:type="dcterms:W3CDTF">2020-10-12T13:12:36Z</dcterms:created>
  <dcterms:modified xsi:type="dcterms:W3CDTF">2024-08-22T10:31:33Z</dcterms:modified>
</cp:coreProperties>
</file>